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Noto Serif" charset="1" panose="02020600060500020200"/>
      <p:regular r:id="rId46"/>
    </p:embeddedFont>
    <p:embeddedFont>
      <p:font typeface="Questrial" charset="1" panose="02000000000000000000"/>
      <p:regular r:id="rId47"/>
    </p:embeddedFont>
    <p:embeddedFont>
      <p:font typeface="Noto Serif Bold" charset="1" panose="02020800060500020200"/>
      <p:regular r:id="rId48"/>
    </p:embeddedFont>
    <p:embeddedFont>
      <p:font typeface="TAN Headline" charset="1" panose="00000000000000000000"/>
      <p:regular r:id="rId49"/>
    </p:embeddedFont>
    <p:embeddedFont>
      <p:font typeface="Handy Casual" charset="1" panose="00000500000000000000"/>
      <p:regular r:id="rId50"/>
    </p:embeddedFont>
    <p:embeddedFont>
      <p:font typeface="Pompiere" charset="1" panose="02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sp>
        <p:nvSpPr>
          <p:cNvPr name="TextBox 2" id="2"/>
          <p:cNvSpPr txBox="true"/>
          <p:nvPr/>
        </p:nvSpPr>
        <p:spPr>
          <a:xfrm rot="0">
            <a:off x="6607879" y="2711029"/>
            <a:ext cx="11067281" cy="5700658"/>
          </a:xfrm>
          <a:prstGeom prst="rect">
            <a:avLst/>
          </a:prstGeom>
        </p:spPr>
        <p:txBody>
          <a:bodyPr anchor="t" rtlCol="false" tIns="0" lIns="0" bIns="0" rIns="0">
            <a:spAutoFit/>
          </a:bodyPr>
          <a:lstStyle/>
          <a:p>
            <a:pPr algn="r">
              <a:lnSpc>
                <a:spcPts val="11130"/>
              </a:lnSpc>
            </a:pPr>
            <a:r>
              <a:rPr lang="en-US" sz="10806">
                <a:solidFill>
                  <a:srgbClr val="000000"/>
                </a:solidFill>
                <a:latin typeface="Noto Serif"/>
                <a:ea typeface="Noto Serif"/>
                <a:cs typeface="Noto Serif"/>
                <a:sym typeface="Noto Serif"/>
              </a:rPr>
              <a:t>Startup Funding &amp; Support Management System</a:t>
            </a:r>
          </a:p>
        </p:txBody>
      </p:sp>
      <p:sp>
        <p:nvSpPr>
          <p:cNvPr name="Freeform 3" id="3"/>
          <p:cNvSpPr/>
          <p:nvPr/>
        </p:nvSpPr>
        <p:spPr>
          <a:xfrm flipH="false" flipV="false" rot="9356999">
            <a:off x="-1123511" y="-255105"/>
            <a:ext cx="5211017" cy="2567610"/>
          </a:xfrm>
          <a:custGeom>
            <a:avLst/>
            <a:gdLst/>
            <a:ahLst/>
            <a:cxnLst/>
            <a:rect r="r" b="b" t="t" l="l"/>
            <a:pathLst>
              <a:path h="2567610" w="5211017">
                <a:moveTo>
                  <a:pt x="0" y="0"/>
                </a:moveTo>
                <a:lnTo>
                  <a:pt x="5211016" y="0"/>
                </a:lnTo>
                <a:lnTo>
                  <a:pt x="5211016" y="2567610"/>
                </a:lnTo>
                <a:lnTo>
                  <a:pt x="0" y="2567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433732">
            <a:off x="14108584" y="9348016"/>
            <a:ext cx="1557006" cy="1877968"/>
          </a:xfrm>
          <a:custGeom>
            <a:avLst/>
            <a:gdLst/>
            <a:ahLst/>
            <a:cxnLst/>
            <a:rect r="r" b="b" t="t" l="l"/>
            <a:pathLst>
              <a:path h="1877968" w="1557006">
                <a:moveTo>
                  <a:pt x="0" y="0"/>
                </a:moveTo>
                <a:lnTo>
                  <a:pt x="1557006" y="0"/>
                </a:lnTo>
                <a:lnTo>
                  <a:pt x="1557006" y="1877968"/>
                </a:lnTo>
                <a:lnTo>
                  <a:pt x="0" y="1877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10381">
            <a:off x="5485379" y="1279792"/>
            <a:ext cx="1660263" cy="1147091"/>
          </a:xfrm>
          <a:custGeom>
            <a:avLst/>
            <a:gdLst/>
            <a:ahLst/>
            <a:cxnLst/>
            <a:rect r="r" b="b" t="t" l="l"/>
            <a:pathLst>
              <a:path h="1147091" w="1660263">
                <a:moveTo>
                  <a:pt x="0" y="0"/>
                </a:moveTo>
                <a:lnTo>
                  <a:pt x="1660262" y="0"/>
                </a:lnTo>
                <a:lnTo>
                  <a:pt x="1660262" y="1147091"/>
                </a:lnTo>
                <a:lnTo>
                  <a:pt x="0" y="1147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5013" y="3409398"/>
            <a:ext cx="5010571" cy="5567301"/>
          </a:xfrm>
          <a:custGeom>
            <a:avLst/>
            <a:gdLst/>
            <a:ahLst/>
            <a:cxnLst/>
            <a:rect r="r" b="b" t="t" l="l"/>
            <a:pathLst>
              <a:path h="5567301" w="5010571">
                <a:moveTo>
                  <a:pt x="0" y="0"/>
                </a:moveTo>
                <a:lnTo>
                  <a:pt x="5010571" y="0"/>
                </a:lnTo>
                <a:lnTo>
                  <a:pt x="5010571" y="5567301"/>
                </a:lnTo>
                <a:lnTo>
                  <a:pt x="0" y="55673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dash"/>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09227" y="4597810"/>
            <a:ext cx="7341042" cy="2329630"/>
          </a:xfrm>
          <a:custGeom>
            <a:avLst/>
            <a:gdLst/>
            <a:ahLst/>
            <a:cxnLst/>
            <a:rect r="r" b="b" t="t" l="l"/>
            <a:pathLst>
              <a:path h="2329630" w="7341042">
                <a:moveTo>
                  <a:pt x="0" y="0"/>
                </a:moveTo>
                <a:lnTo>
                  <a:pt x="7341042" y="0"/>
                </a:lnTo>
                <a:lnTo>
                  <a:pt x="7341042" y="2329630"/>
                </a:lnTo>
                <a:lnTo>
                  <a:pt x="0" y="2329630"/>
                </a:lnTo>
                <a:lnTo>
                  <a:pt x="0" y="0"/>
                </a:lnTo>
                <a:close/>
              </a:path>
            </a:pathLst>
          </a:custGeom>
          <a:blipFill>
            <a:blip r:embed="rId4"/>
            <a:stretch>
              <a:fillRect l="0" t="0" r="0" b="0"/>
            </a:stretch>
          </a:blipFill>
        </p:spPr>
      </p:sp>
      <p:sp>
        <p:nvSpPr>
          <p:cNvPr name="TextBox 16" id="16"/>
          <p:cNvSpPr txBox="true"/>
          <p:nvPr/>
        </p:nvSpPr>
        <p:spPr>
          <a:xfrm rot="0">
            <a:off x="800950" y="3714048"/>
            <a:ext cx="8632879" cy="4173353"/>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Resources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Ma</a:t>
            </a:r>
            <a:r>
              <a:rPr lang="en-US" sz="3000">
                <a:solidFill>
                  <a:srgbClr val="FCF6E5"/>
                </a:solidFill>
                <a:latin typeface="Noto Serif"/>
                <a:ea typeface="Noto Serif"/>
                <a:cs typeface="Noto Serif"/>
                <a:sym typeface="Noto Serif"/>
              </a:rPr>
              <a:t>nages resources allocated by incubators to startups. Includes type of resource (office space, funding aid, legal support, etc.) and allocation date.</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Resources;</a:t>
            </a: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b="true" sz="44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761523" y="3063069"/>
            <a:ext cx="4436450" cy="5999956"/>
          </a:xfrm>
          <a:custGeom>
            <a:avLst/>
            <a:gdLst/>
            <a:ahLst/>
            <a:cxnLst/>
            <a:rect r="r" b="b" t="t" l="l"/>
            <a:pathLst>
              <a:path h="5999956" w="4436450">
                <a:moveTo>
                  <a:pt x="0" y="0"/>
                </a:moveTo>
                <a:lnTo>
                  <a:pt x="4436450" y="0"/>
                </a:lnTo>
                <a:lnTo>
                  <a:pt x="4436450" y="5999956"/>
                </a:lnTo>
                <a:lnTo>
                  <a:pt x="0" y="5999956"/>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STARTUPS TABLE:</a:t>
            </a:r>
          </a:p>
        </p:txBody>
      </p:sp>
      <p:sp>
        <p:nvSpPr>
          <p:cNvPr name="TextBox 17" id="17"/>
          <p:cNvSpPr txBox="true"/>
          <p:nvPr/>
        </p:nvSpPr>
        <p:spPr>
          <a:xfrm rot="0">
            <a:off x="800950" y="3757011"/>
            <a:ext cx="8632879" cy="4173353"/>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Startups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Ma</a:t>
            </a:r>
            <a:r>
              <a:rPr lang="en-US" sz="3000">
                <a:solidFill>
                  <a:srgbClr val="FCF6E5"/>
                </a:solidFill>
                <a:latin typeface="Noto Serif"/>
                <a:ea typeface="Noto Serif"/>
                <a:cs typeface="Noto Serif"/>
                <a:sym typeface="Noto Serif"/>
              </a:rPr>
              <a:t>nages resources allocated by incubators to startups. Includes type of resource (office space, funding aid, legal support, etc.) and allocation date.</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Startups;</a:t>
            </a:r>
          </a:p>
          <a:p>
            <a:pPr algn="l">
              <a:lnSpc>
                <a:spcPts val="401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007291" y="3151878"/>
            <a:ext cx="5944914" cy="5822339"/>
          </a:xfrm>
          <a:custGeom>
            <a:avLst/>
            <a:gdLst/>
            <a:ahLst/>
            <a:cxnLst/>
            <a:rect r="r" b="b" t="t" l="l"/>
            <a:pathLst>
              <a:path h="5822339" w="5944914">
                <a:moveTo>
                  <a:pt x="0" y="0"/>
                </a:moveTo>
                <a:lnTo>
                  <a:pt x="5944914" y="0"/>
                </a:lnTo>
                <a:lnTo>
                  <a:pt x="5944914" y="5822338"/>
                </a:lnTo>
                <a:lnTo>
                  <a:pt x="0" y="5822338"/>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FOUNDERS TABLE:</a:t>
            </a:r>
          </a:p>
        </p:txBody>
      </p:sp>
      <p:sp>
        <p:nvSpPr>
          <p:cNvPr name="TextBox 17" id="17"/>
          <p:cNvSpPr txBox="true"/>
          <p:nvPr/>
        </p:nvSpPr>
        <p:spPr>
          <a:xfrm rot="0">
            <a:off x="800950" y="3757011"/>
            <a:ext cx="8632879" cy="4106678"/>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Founders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Display</a:t>
            </a:r>
            <a:r>
              <a:rPr lang="en-US" sz="3000">
                <a:solidFill>
                  <a:srgbClr val="FCF6E5"/>
                </a:solidFill>
                <a:latin typeface="Noto Serif"/>
                <a:ea typeface="Noto Serif"/>
                <a:cs typeface="Noto Serif"/>
                <a:sym typeface="Noto Serif"/>
              </a:rPr>
              <a:t>s all founders along with their emails, contact numbers, and linked startup.</a:t>
            </a:r>
          </a:p>
          <a:p>
            <a:pPr algn="l">
              <a:lnSpc>
                <a:spcPts val="3900"/>
              </a:lnSpc>
            </a:pPr>
            <a:r>
              <a:rPr lang="en-US" sz="3000">
                <a:solidFill>
                  <a:srgbClr val="FCF6E5"/>
                </a:solidFill>
                <a:latin typeface="Noto Serif"/>
                <a:ea typeface="Noto Serif"/>
                <a:cs typeface="Noto Serif"/>
                <a:sym typeface="Noto Serif"/>
              </a:rPr>
              <a:t> Helps identify the people behind each startup.</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Founders;</a:t>
            </a:r>
          </a:p>
          <a:p>
            <a:pPr algn="l">
              <a:lnSpc>
                <a:spcPts val="3430"/>
              </a:lnSpc>
            </a:pPr>
          </a:p>
          <a:p>
            <a:pPr algn="l">
              <a:lnSpc>
                <a:spcPts val="401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516404" y="3803773"/>
            <a:ext cx="6926688" cy="4518548"/>
          </a:xfrm>
          <a:custGeom>
            <a:avLst/>
            <a:gdLst/>
            <a:ahLst/>
            <a:cxnLst/>
            <a:rect r="r" b="b" t="t" l="l"/>
            <a:pathLst>
              <a:path h="4518548" w="6926688">
                <a:moveTo>
                  <a:pt x="0" y="0"/>
                </a:moveTo>
                <a:lnTo>
                  <a:pt x="6926688" y="0"/>
                </a:lnTo>
                <a:lnTo>
                  <a:pt x="6926688" y="4518548"/>
                </a:lnTo>
                <a:lnTo>
                  <a:pt x="0" y="4518548"/>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INVESTORS TABLE:</a:t>
            </a:r>
          </a:p>
        </p:txBody>
      </p:sp>
      <p:sp>
        <p:nvSpPr>
          <p:cNvPr name="TextBox 17" id="17"/>
          <p:cNvSpPr txBox="true"/>
          <p:nvPr/>
        </p:nvSpPr>
        <p:spPr>
          <a:xfrm rot="0">
            <a:off x="800950" y="3757011"/>
            <a:ext cx="8632879" cy="4601978"/>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Investors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List</a:t>
            </a:r>
            <a:r>
              <a:rPr lang="en-US" sz="3000">
                <a:solidFill>
                  <a:srgbClr val="FCF6E5"/>
                </a:solidFill>
                <a:latin typeface="Noto Serif"/>
                <a:ea typeface="Noto Serif"/>
                <a:cs typeface="Noto Serif"/>
                <a:sym typeface="Noto Serif"/>
              </a:rPr>
              <a:t>s all investors with their type (Angel, VC, PE, Govt) and country.</a:t>
            </a:r>
          </a:p>
          <a:p>
            <a:pPr algn="l">
              <a:lnSpc>
                <a:spcPts val="3900"/>
              </a:lnSpc>
            </a:pPr>
            <a:r>
              <a:rPr lang="en-US" sz="3000">
                <a:solidFill>
                  <a:srgbClr val="FCF6E5"/>
                </a:solidFill>
                <a:latin typeface="Noto Serif"/>
                <a:ea typeface="Noto Serif"/>
                <a:cs typeface="Noto Serif"/>
                <a:sym typeface="Noto Serif"/>
              </a:rPr>
              <a:t> Used to analyze which kind of investors are funding different startups.</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Investors;</a:t>
            </a:r>
          </a:p>
          <a:p>
            <a:pPr algn="l">
              <a:lnSpc>
                <a:spcPts val="3430"/>
              </a:lnSpc>
            </a:pPr>
          </a:p>
          <a:p>
            <a:pPr algn="l">
              <a:lnSpc>
                <a:spcPts val="401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192140" y="2963113"/>
            <a:ext cx="5575215" cy="6113575"/>
          </a:xfrm>
          <a:custGeom>
            <a:avLst/>
            <a:gdLst/>
            <a:ahLst/>
            <a:cxnLst/>
            <a:rect r="r" b="b" t="t" l="l"/>
            <a:pathLst>
              <a:path h="6113575" w="5575215">
                <a:moveTo>
                  <a:pt x="0" y="0"/>
                </a:moveTo>
                <a:lnTo>
                  <a:pt x="5575215" y="0"/>
                </a:lnTo>
                <a:lnTo>
                  <a:pt x="5575215" y="6113575"/>
                </a:lnTo>
                <a:lnTo>
                  <a:pt x="0" y="6113575"/>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FUNDINGROUNDS TABLE:</a:t>
            </a:r>
          </a:p>
        </p:txBody>
      </p:sp>
      <p:sp>
        <p:nvSpPr>
          <p:cNvPr name="TextBox 17" id="17"/>
          <p:cNvSpPr txBox="true"/>
          <p:nvPr/>
        </p:nvSpPr>
        <p:spPr>
          <a:xfrm rot="0">
            <a:off x="800950" y="3757011"/>
            <a:ext cx="8632879" cy="4601978"/>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FundingRounds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Show</a:t>
            </a:r>
            <a:r>
              <a:rPr lang="en-US" sz="3000">
                <a:solidFill>
                  <a:srgbClr val="FCF6E5"/>
                </a:solidFill>
                <a:latin typeface="Noto Serif"/>
                <a:ea typeface="Noto Serif"/>
                <a:cs typeface="Noto Serif"/>
                <a:sym typeface="Noto Serif"/>
              </a:rPr>
              <a:t>s funding details like startup, investor, amount, date, and round type.</a:t>
            </a:r>
          </a:p>
          <a:p>
            <a:pPr algn="l">
              <a:lnSpc>
                <a:spcPts val="3900"/>
              </a:lnSpc>
            </a:pPr>
            <a:r>
              <a:rPr lang="en-US" sz="3000">
                <a:solidFill>
                  <a:srgbClr val="FCF6E5"/>
                </a:solidFill>
                <a:latin typeface="Noto Serif"/>
                <a:ea typeface="Noto Serif"/>
                <a:cs typeface="Noto Serif"/>
                <a:sym typeface="Noto Serif"/>
              </a:rPr>
              <a:t> Used to track investments and growth stages of startups.</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FundingRounds;</a:t>
            </a:r>
          </a:p>
          <a:p>
            <a:pPr algn="l">
              <a:lnSpc>
                <a:spcPts val="3430"/>
              </a:lnSpc>
            </a:pPr>
          </a:p>
          <a:p>
            <a:pPr algn="l">
              <a:lnSpc>
                <a:spcPts val="401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500849" y="4811300"/>
            <a:ext cx="6957798" cy="2417200"/>
          </a:xfrm>
          <a:custGeom>
            <a:avLst/>
            <a:gdLst/>
            <a:ahLst/>
            <a:cxnLst/>
            <a:rect r="r" b="b" t="t" l="l"/>
            <a:pathLst>
              <a:path h="2417200" w="6957798">
                <a:moveTo>
                  <a:pt x="0" y="0"/>
                </a:moveTo>
                <a:lnTo>
                  <a:pt x="6957798" y="0"/>
                </a:lnTo>
                <a:lnTo>
                  <a:pt x="6957798" y="2417201"/>
                </a:lnTo>
                <a:lnTo>
                  <a:pt x="0" y="2417201"/>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INCUBATORS TABLE:</a:t>
            </a:r>
          </a:p>
        </p:txBody>
      </p:sp>
      <p:sp>
        <p:nvSpPr>
          <p:cNvPr name="TextBox 17" id="17"/>
          <p:cNvSpPr txBox="true"/>
          <p:nvPr/>
        </p:nvSpPr>
        <p:spPr>
          <a:xfrm rot="0">
            <a:off x="800950" y="3757011"/>
            <a:ext cx="8632879" cy="4601978"/>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Incubators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Display</a:t>
            </a:r>
            <a:r>
              <a:rPr lang="en-US" sz="3000">
                <a:solidFill>
                  <a:srgbClr val="FCF6E5"/>
                </a:solidFill>
                <a:latin typeface="Noto Serif"/>
                <a:ea typeface="Noto Serif"/>
                <a:cs typeface="Noto Serif"/>
                <a:sym typeface="Noto Serif"/>
              </a:rPr>
              <a:t>s incubators with their name, location, and contact email.</a:t>
            </a:r>
          </a:p>
          <a:p>
            <a:pPr algn="l">
              <a:lnSpc>
                <a:spcPts val="3900"/>
              </a:lnSpc>
            </a:pPr>
            <a:r>
              <a:rPr lang="en-US" sz="3000">
                <a:solidFill>
                  <a:srgbClr val="FCF6E5"/>
                </a:solidFill>
                <a:latin typeface="Noto Serif"/>
                <a:ea typeface="Noto Serif"/>
                <a:cs typeface="Noto Serif"/>
                <a:sym typeface="Noto Serif"/>
              </a:rPr>
              <a:t> Helps identify the support centers associated with startups..</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Incubator;</a:t>
            </a:r>
          </a:p>
          <a:p>
            <a:pPr algn="l">
              <a:lnSpc>
                <a:spcPts val="3430"/>
              </a:lnSpc>
            </a:pPr>
          </a:p>
          <a:p>
            <a:pPr algn="l">
              <a:lnSpc>
                <a:spcPts val="401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599191" y="3004281"/>
            <a:ext cx="4761114" cy="6117531"/>
          </a:xfrm>
          <a:custGeom>
            <a:avLst/>
            <a:gdLst/>
            <a:ahLst/>
            <a:cxnLst/>
            <a:rect r="r" b="b" t="t" l="l"/>
            <a:pathLst>
              <a:path h="6117531" w="4761114">
                <a:moveTo>
                  <a:pt x="0" y="0"/>
                </a:moveTo>
                <a:lnTo>
                  <a:pt x="4761114" y="0"/>
                </a:lnTo>
                <a:lnTo>
                  <a:pt x="4761114" y="6117531"/>
                </a:lnTo>
                <a:lnTo>
                  <a:pt x="0" y="6117531"/>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MENTORSHIP TABLE:</a:t>
            </a:r>
          </a:p>
        </p:txBody>
      </p:sp>
      <p:sp>
        <p:nvSpPr>
          <p:cNvPr name="TextBox 17" id="17"/>
          <p:cNvSpPr txBox="true"/>
          <p:nvPr/>
        </p:nvSpPr>
        <p:spPr>
          <a:xfrm rot="0">
            <a:off x="800950" y="3757011"/>
            <a:ext cx="8632879" cy="4601978"/>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Mentorship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Show</a:t>
            </a:r>
            <a:r>
              <a:rPr lang="en-US" sz="3000">
                <a:solidFill>
                  <a:srgbClr val="FCF6E5"/>
                </a:solidFill>
                <a:latin typeface="Noto Serif"/>
                <a:ea typeface="Noto Serif"/>
                <a:cs typeface="Noto Serif"/>
                <a:sym typeface="Noto Serif"/>
              </a:rPr>
              <a:t>s mentors linked with startups via incubators, along with their expertise.</a:t>
            </a:r>
          </a:p>
          <a:p>
            <a:pPr algn="l">
              <a:lnSpc>
                <a:spcPts val="3900"/>
              </a:lnSpc>
            </a:pPr>
            <a:r>
              <a:rPr lang="en-US" sz="3000">
                <a:solidFill>
                  <a:srgbClr val="FCF6E5"/>
                </a:solidFill>
                <a:latin typeface="Noto Serif"/>
                <a:ea typeface="Noto Serif"/>
                <a:cs typeface="Noto Serif"/>
                <a:sym typeface="Noto Serif"/>
              </a:rPr>
              <a:t> Helps track guidance and domain knowledge given to startups.</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Mentorship;</a:t>
            </a:r>
          </a:p>
          <a:p>
            <a:pPr algn="l">
              <a:lnSpc>
                <a:spcPts val="3430"/>
              </a:lnSpc>
            </a:pPr>
          </a:p>
          <a:p>
            <a:pPr algn="l">
              <a:lnSpc>
                <a:spcPts val="401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694467"/>
            <a:ext cx="17230933" cy="1921511"/>
            <a:chOff x="0" y="0"/>
            <a:chExt cx="4538188" cy="506077"/>
          </a:xfrm>
        </p:grpSpPr>
        <p:sp>
          <p:nvSpPr>
            <p:cNvPr name="Freeform 3" id="3"/>
            <p:cNvSpPr/>
            <p:nvPr/>
          </p:nvSpPr>
          <p:spPr>
            <a:xfrm flipH="false" flipV="false" rot="0">
              <a:off x="0" y="0"/>
              <a:ext cx="4538188" cy="506077"/>
            </a:xfrm>
            <a:custGeom>
              <a:avLst/>
              <a:gdLst/>
              <a:ahLst/>
              <a:cxnLst/>
              <a:rect r="r" b="b" t="t" l="l"/>
              <a:pathLst>
                <a:path h="506077" w="4538188">
                  <a:moveTo>
                    <a:pt x="11233" y="0"/>
                  </a:moveTo>
                  <a:lnTo>
                    <a:pt x="4526955" y="0"/>
                  </a:lnTo>
                  <a:cubicBezTo>
                    <a:pt x="4533159" y="0"/>
                    <a:pt x="4538188" y="5029"/>
                    <a:pt x="4538188" y="11233"/>
                  </a:cubicBezTo>
                  <a:lnTo>
                    <a:pt x="4538188" y="494844"/>
                  </a:lnTo>
                  <a:cubicBezTo>
                    <a:pt x="4538188" y="497824"/>
                    <a:pt x="4537005" y="500681"/>
                    <a:pt x="4534898" y="502787"/>
                  </a:cubicBezTo>
                  <a:cubicBezTo>
                    <a:pt x="4532792" y="504894"/>
                    <a:pt x="4529935" y="506077"/>
                    <a:pt x="4526955" y="506077"/>
                  </a:cubicBezTo>
                  <a:lnTo>
                    <a:pt x="11233" y="506077"/>
                  </a:lnTo>
                  <a:cubicBezTo>
                    <a:pt x="8254" y="506077"/>
                    <a:pt x="5396" y="504894"/>
                    <a:pt x="3290" y="502787"/>
                  </a:cubicBezTo>
                  <a:cubicBezTo>
                    <a:pt x="1183" y="500681"/>
                    <a:pt x="0" y="497824"/>
                    <a:pt x="0" y="494844"/>
                  </a:cubicBezTo>
                  <a:lnTo>
                    <a:pt x="0" y="11233"/>
                  </a:lnTo>
                  <a:cubicBezTo>
                    <a:pt x="0" y="8254"/>
                    <a:pt x="1183" y="5396"/>
                    <a:pt x="3290" y="3290"/>
                  </a:cubicBezTo>
                  <a:cubicBezTo>
                    <a:pt x="5396" y="1183"/>
                    <a:pt x="8254" y="0"/>
                    <a:pt x="11233" y="0"/>
                  </a:cubicBezTo>
                  <a:close/>
                </a:path>
              </a:pathLst>
            </a:custGeom>
            <a:solidFill>
              <a:srgbClr val="000000"/>
            </a:solidFill>
          </p:spPr>
        </p:sp>
        <p:sp>
          <p:nvSpPr>
            <p:cNvPr name="TextBox 4" id="4"/>
            <p:cNvSpPr txBox="true"/>
            <p:nvPr/>
          </p:nvSpPr>
          <p:spPr>
            <a:xfrm>
              <a:off x="0" y="-38100"/>
              <a:ext cx="4538188" cy="544177"/>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1585480" y="2101746"/>
            <a:ext cx="766048" cy="7660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7121" y="2867794"/>
            <a:ext cx="9080536" cy="6390506"/>
            <a:chOff x="0" y="0"/>
            <a:chExt cx="2391582" cy="1683096"/>
          </a:xfrm>
        </p:grpSpPr>
        <p:sp>
          <p:nvSpPr>
            <p:cNvPr name="Freeform 10" id="10"/>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11" id="11"/>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197372" y="3010226"/>
            <a:ext cx="5564752" cy="6105642"/>
          </a:xfrm>
          <a:custGeom>
            <a:avLst/>
            <a:gdLst/>
            <a:ahLst/>
            <a:cxnLst/>
            <a:rect r="r" b="b" t="t" l="l"/>
            <a:pathLst>
              <a:path h="6105642" w="5564752">
                <a:moveTo>
                  <a:pt x="0" y="0"/>
                </a:moveTo>
                <a:lnTo>
                  <a:pt x="5564752" y="0"/>
                </a:lnTo>
                <a:lnTo>
                  <a:pt x="5564752" y="6105642"/>
                </a:lnTo>
                <a:lnTo>
                  <a:pt x="0" y="6105642"/>
                </a:lnTo>
                <a:lnTo>
                  <a:pt x="0" y="0"/>
                </a:lnTo>
                <a:close/>
              </a:path>
            </a:pathLst>
          </a:custGeom>
          <a:blipFill>
            <a:blip r:embed="rId4"/>
            <a:stretch>
              <a:fillRect l="0" t="0" r="0" b="0"/>
            </a:stretch>
          </a:blipFill>
        </p:spPr>
      </p:sp>
      <p:sp>
        <p:nvSpPr>
          <p:cNvPr name="TextBox 16" id="16"/>
          <p:cNvSpPr txBox="true"/>
          <p:nvPr/>
        </p:nvSpPr>
        <p:spPr>
          <a:xfrm rot="0">
            <a:off x="577121" y="1341168"/>
            <a:ext cx="17230933"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RESOURCES TABLE:</a:t>
            </a:r>
          </a:p>
        </p:txBody>
      </p:sp>
      <p:sp>
        <p:nvSpPr>
          <p:cNvPr name="TextBox 17" id="17"/>
          <p:cNvSpPr txBox="true"/>
          <p:nvPr/>
        </p:nvSpPr>
        <p:spPr>
          <a:xfrm rot="0">
            <a:off x="800950" y="3757011"/>
            <a:ext cx="8632879" cy="460197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Resources Table:</a:t>
            </a:r>
          </a:p>
          <a:p>
            <a:pPr algn="l">
              <a:lnSpc>
                <a:spcPts val="2940"/>
              </a:lnSpc>
            </a:pPr>
          </a:p>
          <a:p>
            <a:pPr algn="l">
              <a:lnSpc>
                <a:spcPts val="3900"/>
              </a:lnSpc>
            </a:pPr>
            <a:r>
              <a:rPr lang="en-US" sz="3000">
                <a:solidFill>
                  <a:srgbClr val="FCF6E5"/>
                </a:solidFill>
                <a:latin typeface="Noto Serif"/>
                <a:ea typeface="Noto Serif"/>
                <a:cs typeface="Noto Serif"/>
                <a:sym typeface="Noto Serif"/>
              </a:rPr>
              <a:t>List</a:t>
            </a:r>
            <a:r>
              <a:rPr lang="en-US" sz="3000">
                <a:solidFill>
                  <a:srgbClr val="FCF6E5"/>
                </a:solidFill>
                <a:latin typeface="Noto Serif"/>
                <a:ea typeface="Noto Serif"/>
                <a:cs typeface="Noto Serif"/>
                <a:sym typeface="Noto Serif"/>
              </a:rPr>
              <a:t>s resources allocated to startups by incubators, like office space or legal support.</a:t>
            </a:r>
          </a:p>
          <a:p>
            <a:pPr algn="l">
              <a:lnSpc>
                <a:spcPts val="3900"/>
              </a:lnSpc>
            </a:pPr>
            <a:r>
              <a:rPr lang="en-US" sz="3000">
                <a:solidFill>
                  <a:srgbClr val="FCF6E5"/>
                </a:solidFill>
                <a:latin typeface="Noto Serif"/>
                <a:ea typeface="Noto Serif"/>
                <a:cs typeface="Noto Serif"/>
                <a:sym typeface="Noto Serif"/>
              </a:rPr>
              <a:t> Used to manage support services given to startups.</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Select * from Resources;</a:t>
            </a:r>
          </a:p>
          <a:p>
            <a:pPr algn="l">
              <a:lnSpc>
                <a:spcPts val="3430"/>
              </a:lnSpc>
            </a:pPr>
          </a:p>
          <a:p>
            <a:pPr algn="l">
              <a:lnSpc>
                <a:spcPts val="4018"/>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2586497" y="-1396527"/>
            <a:ext cx="12815040" cy="13080054"/>
            <a:chOff x="0" y="0"/>
            <a:chExt cx="17086720" cy="17440072"/>
          </a:xfrm>
        </p:grpSpPr>
        <p:sp>
          <p:nvSpPr>
            <p:cNvPr name="Freeform 3" id="3"/>
            <p:cNvSpPr/>
            <p:nvPr/>
          </p:nvSpPr>
          <p:spPr>
            <a:xfrm flipH="false" flipV="false" rot="-3903177">
              <a:off x="1863757" y="2404775"/>
              <a:ext cx="13359206" cy="12630522"/>
            </a:xfrm>
            <a:custGeom>
              <a:avLst/>
              <a:gdLst/>
              <a:ahLst/>
              <a:cxnLst/>
              <a:rect r="r" b="b" t="t" l="l"/>
              <a:pathLst>
                <a:path h="12630522" w="13359206">
                  <a:moveTo>
                    <a:pt x="0" y="0"/>
                  </a:moveTo>
                  <a:lnTo>
                    <a:pt x="13359206" y="0"/>
                  </a:lnTo>
                  <a:lnTo>
                    <a:pt x="13359206" y="12630522"/>
                  </a:lnTo>
                  <a:lnTo>
                    <a:pt x="0" y="12630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813416">
              <a:off x="7576549" y="3564009"/>
              <a:ext cx="2163750" cy="10535598"/>
              <a:chOff x="0" y="0"/>
              <a:chExt cx="427407" cy="2081106"/>
            </a:xfrm>
          </p:grpSpPr>
          <p:sp>
            <p:nvSpPr>
              <p:cNvPr name="Freeform 5" id="5"/>
              <p:cNvSpPr/>
              <p:nvPr/>
            </p:nvSpPr>
            <p:spPr>
              <a:xfrm flipH="false" flipV="false" rot="0">
                <a:off x="0" y="0"/>
                <a:ext cx="427407" cy="2081106"/>
              </a:xfrm>
              <a:custGeom>
                <a:avLst/>
                <a:gdLst/>
                <a:ahLst/>
                <a:cxnLst/>
                <a:rect r="r" b="b" t="t" l="l"/>
                <a:pathLst>
                  <a:path h="2081106" w="427407">
                    <a:moveTo>
                      <a:pt x="0" y="0"/>
                    </a:moveTo>
                    <a:lnTo>
                      <a:pt x="427407" y="0"/>
                    </a:lnTo>
                    <a:lnTo>
                      <a:pt x="427407" y="2081106"/>
                    </a:lnTo>
                    <a:lnTo>
                      <a:pt x="0" y="2081106"/>
                    </a:lnTo>
                    <a:close/>
                  </a:path>
                </a:pathLst>
              </a:custGeom>
              <a:solidFill>
                <a:srgbClr val="FCCF31"/>
              </a:solidFill>
            </p:spPr>
          </p:sp>
          <p:sp>
            <p:nvSpPr>
              <p:cNvPr name="TextBox 6" id="6"/>
              <p:cNvSpPr txBox="true"/>
              <p:nvPr/>
            </p:nvSpPr>
            <p:spPr>
              <a:xfrm>
                <a:off x="0" y="-57150"/>
                <a:ext cx="427407" cy="2138256"/>
              </a:xfrm>
              <a:prstGeom prst="rect">
                <a:avLst/>
              </a:prstGeom>
            </p:spPr>
            <p:txBody>
              <a:bodyPr anchor="ctr" rtlCol="false" tIns="50800" lIns="50800" bIns="50800" rIns="50800"/>
              <a:lstStyle/>
              <a:p>
                <a:pPr algn="ctr">
                  <a:lnSpc>
                    <a:spcPts val="2100"/>
                  </a:lnSpc>
                </a:pPr>
              </a:p>
            </p:txBody>
          </p:sp>
        </p:grpSp>
      </p:grpSp>
      <p:grpSp>
        <p:nvGrpSpPr>
          <p:cNvPr name="Group 7" id="7"/>
          <p:cNvGrpSpPr/>
          <p:nvPr/>
        </p:nvGrpSpPr>
        <p:grpSpPr>
          <a:xfrm rot="0">
            <a:off x="6760391" y="1242183"/>
            <a:ext cx="10498909" cy="7657600"/>
            <a:chOff x="0" y="0"/>
            <a:chExt cx="14302208" cy="10431615"/>
          </a:xfrm>
        </p:grpSpPr>
        <p:sp>
          <p:nvSpPr>
            <p:cNvPr name="Freeform 8" id="8"/>
            <p:cNvSpPr/>
            <p:nvPr/>
          </p:nvSpPr>
          <p:spPr>
            <a:xfrm flipH="false" flipV="false" rot="0">
              <a:off x="31750" y="31750"/>
              <a:ext cx="14237466" cy="10368115"/>
            </a:xfrm>
            <a:custGeom>
              <a:avLst/>
              <a:gdLst/>
              <a:ahLst/>
              <a:cxnLst/>
              <a:rect r="r" b="b" t="t" l="l"/>
              <a:pathLst>
                <a:path h="10368115" w="14237466">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sp>
        <p:sp>
          <p:nvSpPr>
            <p:cNvPr name="Freeform 9" id="9"/>
            <p:cNvSpPr/>
            <p:nvPr/>
          </p:nvSpPr>
          <p:spPr>
            <a:xfrm flipH="false" flipV="false" rot="0">
              <a:off x="0" y="0"/>
              <a:ext cx="14302208" cy="10431616"/>
            </a:xfrm>
            <a:custGeom>
              <a:avLst/>
              <a:gdLst/>
              <a:ahLst/>
              <a:cxnLst/>
              <a:rect r="r" b="b" t="t" l="l"/>
              <a:pathLst>
                <a:path h="10431616" w="14302208">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sp>
      </p:grpSp>
      <p:grpSp>
        <p:nvGrpSpPr>
          <p:cNvPr name="Group 10" id="10"/>
          <p:cNvGrpSpPr/>
          <p:nvPr/>
        </p:nvGrpSpPr>
        <p:grpSpPr>
          <a:xfrm rot="-778578">
            <a:off x="1886744" y="3978309"/>
            <a:ext cx="4268607" cy="4268590"/>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1626" r="0" b="-1626"/>
              </a:stretch>
            </a:blipFill>
          </p:spPr>
        </p:sp>
      </p:grpSp>
      <p:sp>
        <p:nvSpPr>
          <p:cNvPr name="Freeform 12" id="12"/>
          <p:cNvSpPr/>
          <p:nvPr/>
        </p:nvSpPr>
        <p:spPr>
          <a:xfrm flipH="false" flipV="false" rot="-1568932">
            <a:off x="16073974" y="511583"/>
            <a:ext cx="1480813" cy="2123030"/>
          </a:xfrm>
          <a:custGeom>
            <a:avLst/>
            <a:gdLst/>
            <a:ahLst/>
            <a:cxnLst/>
            <a:rect r="r" b="b" t="t" l="l"/>
            <a:pathLst>
              <a:path h="2123030" w="1480813">
                <a:moveTo>
                  <a:pt x="0" y="0"/>
                </a:moveTo>
                <a:lnTo>
                  <a:pt x="1480813" y="0"/>
                </a:lnTo>
                <a:lnTo>
                  <a:pt x="1480813" y="2123030"/>
                </a:lnTo>
                <a:lnTo>
                  <a:pt x="0" y="2123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724560">
            <a:off x="1016838" y="2557894"/>
            <a:ext cx="5029249" cy="532865"/>
          </a:xfrm>
          <a:prstGeom prst="rect">
            <a:avLst/>
          </a:prstGeom>
        </p:spPr>
        <p:txBody>
          <a:bodyPr anchor="t" rtlCol="false" tIns="0" lIns="0" bIns="0" rIns="0">
            <a:spAutoFit/>
          </a:bodyPr>
          <a:lstStyle/>
          <a:p>
            <a:pPr algn="l">
              <a:lnSpc>
                <a:spcPts val="4389"/>
              </a:lnSpc>
              <a:spcBef>
                <a:spcPct val="0"/>
              </a:spcBef>
            </a:pPr>
            <a:r>
              <a:rPr lang="en-US" sz="3135">
                <a:solidFill>
                  <a:srgbClr val="000000"/>
                </a:solidFill>
                <a:latin typeface="TAN Headline"/>
                <a:ea typeface="TAN Headline"/>
                <a:cs typeface="TAN Headline"/>
                <a:sym typeface="TAN Headline"/>
              </a:rPr>
              <a:t>STARTUP FUNDING</a:t>
            </a:r>
          </a:p>
        </p:txBody>
      </p:sp>
      <p:sp>
        <p:nvSpPr>
          <p:cNvPr name="TextBox 14" id="14"/>
          <p:cNvSpPr txBox="true"/>
          <p:nvPr/>
        </p:nvSpPr>
        <p:spPr>
          <a:xfrm rot="0">
            <a:off x="9495221" y="4394532"/>
            <a:ext cx="5029249" cy="952242"/>
          </a:xfrm>
          <a:prstGeom prst="rect">
            <a:avLst/>
          </a:prstGeom>
        </p:spPr>
        <p:txBody>
          <a:bodyPr anchor="t" rtlCol="false" tIns="0" lIns="0" bIns="0" rIns="0">
            <a:spAutoFit/>
          </a:bodyPr>
          <a:lstStyle/>
          <a:p>
            <a:pPr algn="l">
              <a:lnSpc>
                <a:spcPts val="7889"/>
              </a:lnSpc>
              <a:spcBef>
                <a:spcPct val="0"/>
              </a:spcBef>
            </a:pPr>
            <a:r>
              <a:rPr lang="en-US" sz="5635">
                <a:solidFill>
                  <a:srgbClr val="000000"/>
                </a:solidFill>
                <a:latin typeface="TAN Headline"/>
                <a:ea typeface="TAN Headline"/>
                <a:cs typeface="TAN Headline"/>
                <a:sym typeface="TAN Headline"/>
              </a:rPr>
              <a:t>SUBQUERY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6967380" cy="1921511"/>
            <a:chOff x="0" y="0"/>
            <a:chExt cx="4468775" cy="506077"/>
          </a:xfrm>
        </p:grpSpPr>
        <p:sp>
          <p:nvSpPr>
            <p:cNvPr name="Freeform 6" id="6"/>
            <p:cNvSpPr/>
            <p:nvPr/>
          </p:nvSpPr>
          <p:spPr>
            <a:xfrm flipH="false" flipV="false" rot="0">
              <a:off x="0" y="0"/>
              <a:ext cx="4468775" cy="506077"/>
            </a:xfrm>
            <a:custGeom>
              <a:avLst/>
              <a:gdLst/>
              <a:ahLst/>
              <a:cxnLst/>
              <a:rect r="r" b="b" t="t" l="l"/>
              <a:pathLst>
                <a:path h="506077" w="4468775">
                  <a:moveTo>
                    <a:pt x="11407" y="0"/>
                  </a:moveTo>
                  <a:lnTo>
                    <a:pt x="4457368" y="0"/>
                  </a:lnTo>
                  <a:cubicBezTo>
                    <a:pt x="4463668" y="0"/>
                    <a:pt x="4468775" y="5107"/>
                    <a:pt x="4468775" y="11407"/>
                  </a:cubicBezTo>
                  <a:lnTo>
                    <a:pt x="4468775" y="494670"/>
                  </a:lnTo>
                  <a:cubicBezTo>
                    <a:pt x="4468775" y="497695"/>
                    <a:pt x="4467573" y="500597"/>
                    <a:pt x="4465434" y="502736"/>
                  </a:cubicBezTo>
                  <a:cubicBezTo>
                    <a:pt x="4463295" y="504875"/>
                    <a:pt x="4460393" y="506077"/>
                    <a:pt x="4457368" y="506077"/>
                  </a:cubicBezTo>
                  <a:lnTo>
                    <a:pt x="11407" y="506077"/>
                  </a:lnTo>
                  <a:cubicBezTo>
                    <a:pt x="8382" y="506077"/>
                    <a:pt x="5480" y="504875"/>
                    <a:pt x="3341" y="502736"/>
                  </a:cubicBezTo>
                  <a:cubicBezTo>
                    <a:pt x="1202" y="500597"/>
                    <a:pt x="0" y="497695"/>
                    <a:pt x="0" y="494670"/>
                  </a:cubicBezTo>
                  <a:lnTo>
                    <a:pt x="0" y="11407"/>
                  </a:lnTo>
                  <a:cubicBezTo>
                    <a:pt x="0" y="8382"/>
                    <a:pt x="1202" y="5480"/>
                    <a:pt x="3341" y="3341"/>
                  </a:cubicBezTo>
                  <a:cubicBezTo>
                    <a:pt x="5480" y="1202"/>
                    <a:pt x="8382" y="0"/>
                    <a:pt x="11407" y="0"/>
                  </a:cubicBezTo>
                  <a:close/>
                </a:path>
              </a:pathLst>
            </a:custGeom>
            <a:solidFill>
              <a:srgbClr val="000000"/>
            </a:solidFill>
          </p:spPr>
        </p:sp>
        <p:sp>
          <p:nvSpPr>
            <p:cNvPr name="TextBox 7" id="7"/>
            <p:cNvSpPr txBox="true"/>
            <p:nvPr/>
          </p:nvSpPr>
          <p:spPr>
            <a:xfrm>
              <a:off x="0" y="-38100"/>
              <a:ext cx="4468775"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2705823" y="3053531"/>
            <a:ext cx="2547849" cy="6390506"/>
          </a:xfrm>
          <a:custGeom>
            <a:avLst/>
            <a:gdLst/>
            <a:ahLst/>
            <a:cxnLst/>
            <a:rect r="r" b="b" t="t" l="l"/>
            <a:pathLst>
              <a:path h="6390506" w="2547849">
                <a:moveTo>
                  <a:pt x="0" y="0"/>
                </a:moveTo>
                <a:lnTo>
                  <a:pt x="2547849" y="0"/>
                </a:lnTo>
                <a:lnTo>
                  <a:pt x="2547849" y="6390506"/>
                </a:lnTo>
                <a:lnTo>
                  <a:pt x="0" y="6390506"/>
                </a:lnTo>
                <a:lnTo>
                  <a:pt x="0" y="0"/>
                </a:lnTo>
                <a:close/>
              </a:path>
            </a:pathLst>
          </a:custGeom>
          <a:blipFill>
            <a:blip r:embed="rId4"/>
            <a:stretch>
              <a:fillRect l="0" t="0" r="0" b="0"/>
            </a:stretch>
          </a:blipFill>
        </p:spPr>
      </p:sp>
      <p:sp>
        <p:nvSpPr>
          <p:cNvPr name="TextBox 16" id="16"/>
          <p:cNvSpPr txBox="true"/>
          <p:nvPr/>
        </p:nvSpPr>
        <p:spPr>
          <a:xfrm rot="0">
            <a:off x="800950" y="3466125"/>
            <a:ext cx="8632879" cy="6258192"/>
          </a:xfrm>
          <a:prstGeom prst="rect">
            <a:avLst/>
          </a:prstGeom>
        </p:spPr>
        <p:txBody>
          <a:bodyPr anchor="t" rtlCol="false" tIns="0" lIns="0" bIns="0" rIns="0">
            <a:spAutoFit/>
          </a:bodyPr>
          <a:lstStyle/>
          <a:p>
            <a:pPr algn="l">
              <a:lnSpc>
                <a:spcPts val="4018"/>
              </a:lnSpc>
            </a:pPr>
            <a:r>
              <a:rPr lang="en-US" sz="4100" b="true">
                <a:solidFill>
                  <a:srgbClr val="000000"/>
                </a:solidFill>
                <a:latin typeface="Noto Serif Bold"/>
                <a:ea typeface="Noto Serif Bold"/>
                <a:cs typeface="Noto Serif Bold"/>
                <a:sym typeface="Noto Serif Bold"/>
              </a:rPr>
              <a:t> Total Funding Received by Each Startup</a:t>
            </a:r>
          </a:p>
          <a:p>
            <a:pPr algn="l">
              <a:lnSpc>
                <a:spcPts val="4018"/>
              </a:lnSpc>
            </a:pPr>
          </a:p>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940"/>
              </a:lnSpc>
            </a:pPr>
          </a:p>
          <a:p>
            <a:pPr algn="l">
              <a:lnSpc>
                <a:spcPts val="3900"/>
              </a:lnSpc>
            </a:pPr>
            <a:r>
              <a:rPr lang="en-US" sz="3000" b="true">
                <a:solidFill>
                  <a:srgbClr val="2B3E56"/>
                </a:solidFill>
                <a:latin typeface="Noto Serif Bold"/>
                <a:ea typeface="Noto Serif Bold"/>
                <a:cs typeface="Noto Serif Bold"/>
                <a:sym typeface="Noto Serif Bold"/>
              </a:rPr>
              <a:t> </a:t>
            </a:r>
            <a:r>
              <a:rPr lang="en-US" sz="3000">
                <a:solidFill>
                  <a:srgbClr val="2B3E56"/>
                </a:solidFill>
                <a:latin typeface="Noto Serif"/>
                <a:ea typeface="Noto Serif"/>
                <a:cs typeface="Noto Serif"/>
                <a:sym typeface="Noto Serif"/>
              </a:rPr>
              <a:t>SELECT s.name AS startup_name,</a:t>
            </a:r>
          </a:p>
          <a:p>
            <a:pPr algn="l">
              <a:lnSpc>
                <a:spcPts val="3900"/>
              </a:lnSpc>
            </a:pPr>
            <a:r>
              <a:rPr lang="en-US" sz="3000">
                <a:solidFill>
                  <a:srgbClr val="2B3E56"/>
                </a:solidFill>
                <a:latin typeface="Noto Serif"/>
                <a:ea typeface="Noto Serif"/>
                <a:cs typeface="Noto Serif"/>
                <a:sym typeface="Noto Serif"/>
              </a:rPr>
              <a:t> (SELECT COALESCE(SUM(fr.amount), 0)</a:t>
            </a:r>
          </a:p>
          <a:p>
            <a:pPr algn="l">
              <a:lnSpc>
                <a:spcPts val="3900"/>
              </a:lnSpc>
            </a:pPr>
            <a:r>
              <a:rPr lang="en-US" sz="3000">
                <a:solidFill>
                  <a:srgbClr val="2B3E56"/>
                </a:solidFill>
                <a:latin typeface="Noto Serif"/>
                <a:ea typeface="Noto Serif"/>
                <a:cs typeface="Noto Serif"/>
                <a:sym typeface="Noto Serif"/>
              </a:rPr>
              <a:t> FROM FundingRounds fr</a:t>
            </a:r>
          </a:p>
          <a:p>
            <a:pPr algn="l">
              <a:lnSpc>
                <a:spcPts val="3900"/>
              </a:lnSpc>
            </a:pPr>
            <a:r>
              <a:rPr lang="en-US" sz="3000">
                <a:solidFill>
                  <a:srgbClr val="2B3E56"/>
                </a:solidFill>
                <a:latin typeface="Noto Serif"/>
                <a:ea typeface="Noto Serif"/>
                <a:cs typeface="Noto Serif"/>
                <a:sym typeface="Noto Serif"/>
              </a:rPr>
              <a:t> WHERE fr.startup_id = s.startup_id) AS     total_funding</a:t>
            </a:r>
          </a:p>
          <a:p>
            <a:pPr algn="l">
              <a:lnSpc>
                <a:spcPts val="3900"/>
              </a:lnSpc>
            </a:pPr>
            <a:r>
              <a:rPr lang="en-US" sz="3000">
                <a:solidFill>
                  <a:srgbClr val="2B3E56"/>
                </a:solidFill>
                <a:latin typeface="Noto Serif"/>
                <a:ea typeface="Noto Serif"/>
                <a:cs typeface="Noto Serif"/>
                <a:sym typeface="Noto Serif"/>
              </a:rPr>
              <a:t> FROM Startups s</a:t>
            </a:r>
          </a:p>
          <a:p>
            <a:pPr algn="l">
              <a:lnSpc>
                <a:spcPts val="3900"/>
              </a:lnSpc>
            </a:pPr>
            <a:r>
              <a:rPr lang="en-US" sz="3000">
                <a:solidFill>
                  <a:srgbClr val="2B3E56"/>
                </a:solidFill>
                <a:latin typeface="Noto Serif"/>
                <a:ea typeface="Noto Serif"/>
                <a:cs typeface="Noto Serif"/>
                <a:sym typeface="Noto Serif"/>
              </a:rPr>
              <a:t>ORDER BY total_funding DESC;</a:t>
            </a:r>
          </a:p>
          <a:p>
            <a:pPr algn="l">
              <a:lnSpc>
                <a:spcPts val="4018"/>
              </a:lnSpc>
            </a:pPr>
          </a:p>
        </p:txBody>
      </p:sp>
      <p:sp>
        <p:nvSpPr>
          <p:cNvPr name="TextBox 17" id="17"/>
          <p:cNvSpPr txBox="true"/>
          <p:nvPr/>
        </p:nvSpPr>
        <p:spPr>
          <a:xfrm rot="0">
            <a:off x="577121" y="1341168"/>
            <a:ext cx="16967380"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sp>
        <p:nvSpPr>
          <p:cNvPr name="Freeform 2" id="2"/>
          <p:cNvSpPr/>
          <p:nvPr/>
        </p:nvSpPr>
        <p:spPr>
          <a:xfrm flipH="false" flipV="false" rot="-564837">
            <a:off x="10263788" y="2820425"/>
            <a:ext cx="3223432" cy="3018304"/>
          </a:xfrm>
          <a:custGeom>
            <a:avLst/>
            <a:gdLst/>
            <a:ahLst/>
            <a:cxnLst/>
            <a:rect r="r" b="b" t="t" l="l"/>
            <a:pathLst>
              <a:path h="3018304" w="3223432">
                <a:moveTo>
                  <a:pt x="0" y="0"/>
                </a:moveTo>
                <a:lnTo>
                  <a:pt x="3223431" y="0"/>
                </a:lnTo>
                <a:lnTo>
                  <a:pt x="3223431" y="3018304"/>
                </a:lnTo>
                <a:lnTo>
                  <a:pt x="0" y="30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64837">
            <a:off x="10769834" y="2049535"/>
            <a:ext cx="3223432" cy="3018304"/>
          </a:xfrm>
          <a:custGeom>
            <a:avLst/>
            <a:gdLst/>
            <a:ahLst/>
            <a:cxnLst/>
            <a:rect r="r" b="b" t="t" l="l"/>
            <a:pathLst>
              <a:path h="3018304" w="3223432">
                <a:moveTo>
                  <a:pt x="0" y="0"/>
                </a:moveTo>
                <a:lnTo>
                  <a:pt x="3223431" y="0"/>
                </a:lnTo>
                <a:lnTo>
                  <a:pt x="3223431" y="3018304"/>
                </a:lnTo>
                <a:lnTo>
                  <a:pt x="0" y="301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416556">
            <a:off x="11247950" y="3410353"/>
            <a:ext cx="5940912" cy="5183226"/>
            <a:chOff x="0" y="0"/>
            <a:chExt cx="920403" cy="803017"/>
          </a:xfrm>
        </p:grpSpPr>
        <p:sp>
          <p:nvSpPr>
            <p:cNvPr name="Freeform 5" id="5"/>
            <p:cNvSpPr/>
            <p:nvPr/>
          </p:nvSpPr>
          <p:spPr>
            <a:xfrm flipH="false" flipV="false" rot="0">
              <a:off x="0" y="0"/>
              <a:ext cx="920403" cy="803017"/>
            </a:xfrm>
            <a:custGeom>
              <a:avLst/>
              <a:gdLst/>
              <a:ahLst/>
              <a:cxnLst/>
              <a:rect r="r" b="b" t="t" l="l"/>
              <a:pathLst>
                <a:path h="803017" w="920403">
                  <a:moveTo>
                    <a:pt x="75583" y="0"/>
                  </a:moveTo>
                  <a:lnTo>
                    <a:pt x="844820" y="0"/>
                  </a:lnTo>
                  <a:cubicBezTo>
                    <a:pt x="886563" y="0"/>
                    <a:pt x="920403" y="33840"/>
                    <a:pt x="920403" y="75583"/>
                  </a:cubicBezTo>
                  <a:lnTo>
                    <a:pt x="920403" y="727434"/>
                  </a:lnTo>
                  <a:cubicBezTo>
                    <a:pt x="920403" y="769178"/>
                    <a:pt x="886563" y="803017"/>
                    <a:pt x="844820" y="803017"/>
                  </a:cubicBezTo>
                  <a:lnTo>
                    <a:pt x="75583" y="803017"/>
                  </a:lnTo>
                  <a:cubicBezTo>
                    <a:pt x="33840" y="803017"/>
                    <a:pt x="0" y="769178"/>
                    <a:pt x="0" y="727434"/>
                  </a:cubicBezTo>
                  <a:lnTo>
                    <a:pt x="0" y="75583"/>
                  </a:lnTo>
                  <a:cubicBezTo>
                    <a:pt x="0" y="33840"/>
                    <a:pt x="33840" y="0"/>
                    <a:pt x="75583" y="0"/>
                  </a:cubicBezTo>
                  <a:close/>
                </a:path>
              </a:pathLst>
            </a:custGeom>
            <a:blipFill>
              <a:blip r:embed="rId6"/>
              <a:stretch>
                <a:fillRect l="-15475" t="0" r="-15475" b="0"/>
              </a:stretch>
            </a:blipFill>
          </p:spPr>
        </p:sp>
      </p:grpSp>
      <p:sp>
        <p:nvSpPr>
          <p:cNvPr name="Freeform 6" id="6"/>
          <p:cNvSpPr/>
          <p:nvPr/>
        </p:nvSpPr>
        <p:spPr>
          <a:xfrm flipH="false" flipV="false" rot="0">
            <a:off x="-899887" y="6484397"/>
            <a:ext cx="3366904" cy="4114800"/>
          </a:xfrm>
          <a:custGeom>
            <a:avLst/>
            <a:gdLst/>
            <a:ahLst/>
            <a:cxnLst/>
            <a:rect r="r" b="b" t="t" l="l"/>
            <a:pathLst>
              <a:path h="4114800" w="3366904">
                <a:moveTo>
                  <a:pt x="0" y="0"/>
                </a:moveTo>
                <a:lnTo>
                  <a:pt x="3366904" y="0"/>
                </a:lnTo>
                <a:lnTo>
                  <a:pt x="336690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a:off x="1168119" y="4070735"/>
            <a:ext cx="2867340" cy="0"/>
          </a:xfrm>
          <a:prstGeom prst="line">
            <a:avLst/>
          </a:prstGeom>
          <a:ln cap="flat" w="19050">
            <a:solidFill>
              <a:srgbClr val="000000"/>
            </a:solidFill>
            <a:prstDash val="solid"/>
            <a:headEnd type="none" len="sm" w="sm"/>
            <a:tailEnd type="none" len="sm" w="sm"/>
          </a:ln>
        </p:spPr>
      </p:sp>
      <p:sp>
        <p:nvSpPr>
          <p:cNvPr name="Freeform 8" id="8"/>
          <p:cNvSpPr/>
          <p:nvPr/>
        </p:nvSpPr>
        <p:spPr>
          <a:xfrm flipH="false" flipV="false" rot="-617469">
            <a:off x="-657558" y="2724543"/>
            <a:ext cx="1514664" cy="2057400"/>
          </a:xfrm>
          <a:custGeom>
            <a:avLst/>
            <a:gdLst/>
            <a:ahLst/>
            <a:cxnLst/>
            <a:rect r="r" b="b" t="t" l="l"/>
            <a:pathLst>
              <a:path h="2057400" w="1514664">
                <a:moveTo>
                  <a:pt x="0" y="0"/>
                </a:moveTo>
                <a:lnTo>
                  <a:pt x="1514664" y="0"/>
                </a:lnTo>
                <a:lnTo>
                  <a:pt x="151466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703878">
            <a:off x="3432367" y="-1212572"/>
            <a:ext cx="2482854" cy="2425144"/>
          </a:xfrm>
          <a:custGeom>
            <a:avLst/>
            <a:gdLst/>
            <a:ahLst/>
            <a:cxnLst/>
            <a:rect r="r" b="b" t="t" l="l"/>
            <a:pathLst>
              <a:path h="2425144" w="2482854">
                <a:moveTo>
                  <a:pt x="0" y="0"/>
                </a:moveTo>
                <a:lnTo>
                  <a:pt x="2482854" y="0"/>
                </a:lnTo>
                <a:lnTo>
                  <a:pt x="2482854" y="2425144"/>
                </a:lnTo>
                <a:lnTo>
                  <a:pt x="0" y="24251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168119" y="2577858"/>
            <a:ext cx="7975881" cy="1175385"/>
          </a:xfrm>
          <a:prstGeom prst="rect">
            <a:avLst/>
          </a:prstGeom>
        </p:spPr>
        <p:txBody>
          <a:bodyPr anchor="t" rtlCol="false" tIns="0" lIns="0" bIns="0" rIns="0">
            <a:spAutoFit/>
          </a:bodyPr>
          <a:lstStyle/>
          <a:p>
            <a:pPr algn="l">
              <a:lnSpc>
                <a:spcPts val="8820"/>
              </a:lnSpc>
            </a:pPr>
            <a:r>
              <a:rPr lang="en-US" sz="9000">
                <a:solidFill>
                  <a:srgbClr val="000000"/>
                </a:solidFill>
                <a:latin typeface="Noto Serif"/>
                <a:ea typeface="Noto Serif"/>
                <a:cs typeface="Noto Serif"/>
                <a:sym typeface="Noto Serif"/>
              </a:rPr>
              <a:t>ABSTRACT</a:t>
            </a:r>
          </a:p>
        </p:txBody>
      </p:sp>
      <p:sp>
        <p:nvSpPr>
          <p:cNvPr name="TextBox 11" id="11"/>
          <p:cNvSpPr txBox="true"/>
          <p:nvPr/>
        </p:nvSpPr>
        <p:spPr>
          <a:xfrm rot="0">
            <a:off x="1430768" y="4846732"/>
            <a:ext cx="7975881" cy="3208655"/>
          </a:xfrm>
          <a:prstGeom prst="rect">
            <a:avLst/>
          </a:prstGeom>
        </p:spPr>
        <p:txBody>
          <a:bodyPr anchor="t" rtlCol="false" tIns="0" lIns="0" bIns="0" rIns="0">
            <a:spAutoFit/>
          </a:bodyPr>
          <a:lstStyle/>
          <a:p>
            <a:pPr algn="just">
              <a:lnSpc>
                <a:spcPts val="3220"/>
              </a:lnSpc>
            </a:pPr>
            <a:r>
              <a:rPr lang="en-US" sz="2300">
                <a:solidFill>
                  <a:srgbClr val="000000"/>
                </a:solidFill>
                <a:latin typeface="Questrial"/>
                <a:ea typeface="Questrial"/>
                <a:cs typeface="Questrial"/>
                <a:sym typeface="Questrial"/>
              </a:rPr>
              <a:t>The Startup Supp</a:t>
            </a:r>
            <a:r>
              <a:rPr lang="en-US" sz="2300">
                <a:solidFill>
                  <a:srgbClr val="000000"/>
                </a:solidFill>
                <a:latin typeface="Questrial"/>
                <a:ea typeface="Questrial"/>
                <a:cs typeface="Questrial"/>
                <a:sym typeface="Questrial"/>
              </a:rPr>
              <a:t>ort System is a centralized platform that connects founders, investors, mentors, and support programs. It manages startup registration, funding rounds, mentorship, and resources in one place. By linking key entities like Startups, Founders, Investors, and Programs, the system improves collaboration, transparency, and decision-making. This project aims to simplify the startup ecosystem and promote innovation and growth.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6967380" cy="1921511"/>
            <a:chOff x="0" y="0"/>
            <a:chExt cx="4468775" cy="506077"/>
          </a:xfrm>
        </p:grpSpPr>
        <p:sp>
          <p:nvSpPr>
            <p:cNvPr name="Freeform 6" id="6"/>
            <p:cNvSpPr/>
            <p:nvPr/>
          </p:nvSpPr>
          <p:spPr>
            <a:xfrm flipH="false" flipV="false" rot="0">
              <a:off x="0" y="0"/>
              <a:ext cx="4468775" cy="506077"/>
            </a:xfrm>
            <a:custGeom>
              <a:avLst/>
              <a:gdLst/>
              <a:ahLst/>
              <a:cxnLst/>
              <a:rect r="r" b="b" t="t" l="l"/>
              <a:pathLst>
                <a:path h="506077" w="4468775">
                  <a:moveTo>
                    <a:pt x="11407" y="0"/>
                  </a:moveTo>
                  <a:lnTo>
                    <a:pt x="4457368" y="0"/>
                  </a:lnTo>
                  <a:cubicBezTo>
                    <a:pt x="4463668" y="0"/>
                    <a:pt x="4468775" y="5107"/>
                    <a:pt x="4468775" y="11407"/>
                  </a:cubicBezTo>
                  <a:lnTo>
                    <a:pt x="4468775" y="494670"/>
                  </a:lnTo>
                  <a:cubicBezTo>
                    <a:pt x="4468775" y="497695"/>
                    <a:pt x="4467573" y="500597"/>
                    <a:pt x="4465434" y="502736"/>
                  </a:cubicBezTo>
                  <a:cubicBezTo>
                    <a:pt x="4463295" y="504875"/>
                    <a:pt x="4460393" y="506077"/>
                    <a:pt x="4457368" y="506077"/>
                  </a:cubicBezTo>
                  <a:lnTo>
                    <a:pt x="11407" y="506077"/>
                  </a:lnTo>
                  <a:cubicBezTo>
                    <a:pt x="8382" y="506077"/>
                    <a:pt x="5480" y="504875"/>
                    <a:pt x="3341" y="502736"/>
                  </a:cubicBezTo>
                  <a:cubicBezTo>
                    <a:pt x="1202" y="500597"/>
                    <a:pt x="0" y="497695"/>
                    <a:pt x="0" y="494670"/>
                  </a:cubicBezTo>
                  <a:lnTo>
                    <a:pt x="0" y="11407"/>
                  </a:lnTo>
                  <a:cubicBezTo>
                    <a:pt x="0" y="8382"/>
                    <a:pt x="1202" y="5480"/>
                    <a:pt x="3341" y="3341"/>
                  </a:cubicBezTo>
                  <a:cubicBezTo>
                    <a:pt x="5480" y="1202"/>
                    <a:pt x="8382" y="0"/>
                    <a:pt x="11407" y="0"/>
                  </a:cubicBezTo>
                  <a:close/>
                </a:path>
              </a:pathLst>
            </a:custGeom>
            <a:solidFill>
              <a:srgbClr val="000000"/>
            </a:solidFill>
          </p:spPr>
        </p:sp>
        <p:sp>
          <p:nvSpPr>
            <p:cNvPr name="TextBox 7" id="7"/>
            <p:cNvSpPr txBox="true"/>
            <p:nvPr/>
          </p:nvSpPr>
          <p:spPr>
            <a:xfrm>
              <a:off x="0" y="-38100"/>
              <a:ext cx="4468775"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133560" y="3651293"/>
            <a:ext cx="5692375" cy="5194983"/>
          </a:xfrm>
          <a:custGeom>
            <a:avLst/>
            <a:gdLst/>
            <a:ahLst/>
            <a:cxnLst/>
            <a:rect r="r" b="b" t="t" l="l"/>
            <a:pathLst>
              <a:path h="5194983" w="5692375">
                <a:moveTo>
                  <a:pt x="0" y="0"/>
                </a:moveTo>
                <a:lnTo>
                  <a:pt x="5692375" y="0"/>
                </a:lnTo>
                <a:lnTo>
                  <a:pt x="5692375" y="5194983"/>
                </a:lnTo>
                <a:lnTo>
                  <a:pt x="0" y="5194983"/>
                </a:lnTo>
                <a:lnTo>
                  <a:pt x="0" y="0"/>
                </a:lnTo>
                <a:close/>
              </a:path>
            </a:pathLst>
          </a:custGeom>
          <a:blipFill>
            <a:blip r:embed="rId4"/>
            <a:stretch>
              <a:fillRect l="0" t="0" r="0" b="0"/>
            </a:stretch>
          </a:blipFill>
        </p:spPr>
      </p:sp>
      <p:sp>
        <p:nvSpPr>
          <p:cNvPr name="TextBox 16" id="16"/>
          <p:cNvSpPr txBox="true"/>
          <p:nvPr/>
        </p:nvSpPr>
        <p:spPr>
          <a:xfrm rot="0">
            <a:off x="800950" y="3466125"/>
            <a:ext cx="8632879" cy="6248667"/>
          </a:xfrm>
          <a:prstGeom prst="rect">
            <a:avLst/>
          </a:prstGeom>
        </p:spPr>
        <p:txBody>
          <a:bodyPr anchor="t" rtlCol="false" tIns="0" lIns="0" bIns="0" rIns="0">
            <a:spAutoFit/>
          </a:bodyPr>
          <a:lstStyle/>
          <a:p>
            <a:pPr algn="l">
              <a:lnSpc>
                <a:spcPts val="4018"/>
              </a:lnSpc>
            </a:pPr>
            <a:r>
              <a:rPr lang="en-US" sz="4100" b="true">
                <a:solidFill>
                  <a:srgbClr val="000000"/>
                </a:solidFill>
                <a:latin typeface="Noto Serif Bold"/>
                <a:ea typeface="Noto Serif Bold"/>
                <a:cs typeface="Noto Serif Bold"/>
                <a:sym typeface="Noto Serif Bold"/>
              </a:rPr>
              <a:t> Top-funded Startups</a:t>
            </a:r>
          </a:p>
          <a:p>
            <a:pPr algn="l">
              <a:lnSpc>
                <a:spcPts val="4018"/>
              </a:lnSpc>
            </a:pPr>
          </a:p>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940"/>
              </a:lnSpc>
            </a:pPr>
          </a:p>
          <a:p>
            <a:pPr algn="l">
              <a:lnSpc>
                <a:spcPts val="3900"/>
              </a:lnSpc>
            </a:pPr>
            <a:r>
              <a:rPr lang="en-US" sz="3000" b="true">
                <a:solidFill>
                  <a:srgbClr val="2B3E56"/>
                </a:solidFill>
                <a:latin typeface="Noto Serif Bold"/>
                <a:ea typeface="Noto Serif Bold"/>
                <a:cs typeface="Noto Serif Bold"/>
                <a:sym typeface="Noto Serif Bold"/>
              </a:rPr>
              <a:t> </a:t>
            </a:r>
            <a:r>
              <a:rPr lang="en-US" sz="3000">
                <a:solidFill>
                  <a:srgbClr val="2B3E56"/>
                </a:solidFill>
                <a:latin typeface="Noto Serif"/>
                <a:ea typeface="Noto Serif"/>
                <a:cs typeface="Noto Serif"/>
                <a:sym typeface="Noto Serif"/>
              </a:rPr>
              <a:t>SELECT name, (SELECT SUM(amount) </a:t>
            </a:r>
          </a:p>
          <a:p>
            <a:pPr algn="l">
              <a:lnSpc>
                <a:spcPts val="3900"/>
              </a:lnSpc>
            </a:pPr>
            <a:r>
              <a:rPr lang="en-US" sz="3000">
                <a:solidFill>
                  <a:srgbClr val="2B3E56"/>
                </a:solidFill>
                <a:latin typeface="Noto Serif"/>
                <a:ea typeface="Noto Serif"/>
                <a:cs typeface="Noto Serif"/>
                <a:sym typeface="Noto Serif"/>
              </a:rPr>
              <a:t> FROM FundingRounds </a:t>
            </a:r>
          </a:p>
          <a:p>
            <a:pPr algn="l">
              <a:lnSpc>
                <a:spcPts val="3900"/>
              </a:lnSpc>
            </a:pPr>
            <a:r>
              <a:rPr lang="en-US" sz="3000">
                <a:solidFill>
                  <a:srgbClr val="2B3E56"/>
                </a:solidFill>
                <a:latin typeface="Noto Serif"/>
                <a:ea typeface="Noto Serif"/>
                <a:cs typeface="Noto Serif"/>
                <a:sym typeface="Noto Serif"/>
              </a:rPr>
              <a:t> WHERE startup_id = s.startup_id)  AS   </a:t>
            </a:r>
          </a:p>
          <a:p>
            <a:pPr algn="l">
              <a:lnSpc>
                <a:spcPts val="3900"/>
              </a:lnSpc>
            </a:pPr>
            <a:r>
              <a:rPr lang="en-US" sz="3000">
                <a:solidFill>
                  <a:srgbClr val="2B3E56"/>
                </a:solidFill>
                <a:latin typeface="Noto Serif"/>
                <a:ea typeface="Noto Serif"/>
                <a:cs typeface="Noto Serif"/>
                <a:sym typeface="Noto Serif"/>
              </a:rPr>
              <a:t> total_funding</a:t>
            </a:r>
          </a:p>
          <a:p>
            <a:pPr algn="l">
              <a:lnSpc>
                <a:spcPts val="3900"/>
              </a:lnSpc>
            </a:pPr>
            <a:r>
              <a:rPr lang="en-US" sz="3000">
                <a:solidFill>
                  <a:srgbClr val="2B3E56"/>
                </a:solidFill>
                <a:latin typeface="Noto Serif"/>
                <a:ea typeface="Noto Serif"/>
                <a:cs typeface="Noto Serif"/>
                <a:sym typeface="Noto Serif"/>
              </a:rPr>
              <a:t> FROM Startups s</a:t>
            </a:r>
          </a:p>
          <a:p>
            <a:pPr algn="l">
              <a:lnSpc>
                <a:spcPts val="3900"/>
              </a:lnSpc>
            </a:pPr>
            <a:r>
              <a:rPr lang="en-US" sz="3000">
                <a:solidFill>
                  <a:srgbClr val="2B3E56"/>
                </a:solidFill>
                <a:latin typeface="Noto Serif"/>
                <a:ea typeface="Noto Serif"/>
                <a:cs typeface="Noto Serif"/>
                <a:sym typeface="Noto Serif"/>
              </a:rPr>
              <a:t> ORDER BY total_funding DESC</a:t>
            </a:r>
          </a:p>
          <a:p>
            <a:pPr algn="l">
              <a:lnSpc>
                <a:spcPts val="3900"/>
              </a:lnSpc>
            </a:pPr>
            <a:r>
              <a:rPr lang="en-US" sz="3000">
                <a:solidFill>
                  <a:srgbClr val="2B3E56"/>
                </a:solidFill>
                <a:latin typeface="Noto Serif"/>
                <a:ea typeface="Noto Serif"/>
                <a:cs typeface="Noto Serif"/>
                <a:sym typeface="Noto Serif"/>
              </a:rPr>
              <a:t> LIMIT 10;</a:t>
            </a:r>
          </a:p>
          <a:p>
            <a:pPr algn="l">
              <a:lnSpc>
                <a:spcPts val="3900"/>
              </a:lnSpc>
            </a:pPr>
          </a:p>
          <a:p>
            <a:pPr algn="l">
              <a:lnSpc>
                <a:spcPts val="4018"/>
              </a:lnSpc>
            </a:pPr>
          </a:p>
        </p:txBody>
      </p:sp>
      <p:sp>
        <p:nvSpPr>
          <p:cNvPr name="TextBox 17" id="17"/>
          <p:cNvSpPr txBox="true"/>
          <p:nvPr/>
        </p:nvSpPr>
        <p:spPr>
          <a:xfrm rot="0">
            <a:off x="577121" y="1341168"/>
            <a:ext cx="16967380"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48546"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473576" y="3929527"/>
            <a:ext cx="7012344" cy="4638515"/>
          </a:xfrm>
          <a:custGeom>
            <a:avLst/>
            <a:gdLst/>
            <a:ahLst/>
            <a:cxnLst/>
            <a:rect r="r" b="b" t="t" l="l"/>
            <a:pathLst>
              <a:path h="4638515" w="7012344">
                <a:moveTo>
                  <a:pt x="0" y="0"/>
                </a:moveTo>
                <a:lnTo>
                  <a:pt x="7012344" y="0"/>
                </a:lnTo>
                <a:lnTo>
                  <a:pt x="7012344" y="4638515"/>
                </a:lnTo>
                <a:lnTo>
                  <a:pt x="0" y="4638515"/>
                </a:lnTo>
                <a:lnTo>
                  <a:pt x="0" y="0"/>
                </a:lnTo>
                <a:close/>
              </a:path>
            </a:pathLst>
          </a:custGeom>
          <a:blipFill>
            <a:blip r:embed="rId4"/>
            <a:stretch>
              <a:fillRect l="0" t="0" r="0" b="0"/>
            </a:stretch>
          </a:blipFill>
        </p:spPr>
      </p:sp>
      <p:sp>
        <p:nvSpPr>
          <p:cNvPr name="TextBox 16" id="16"/>
          <p:cNvSpPr txBox="true"/>
          <p:nvPr/>
        </p:nvSpPr>
        <p:spPr>
          <a:xfrm rot="0">
            <a:off x="746841" y="3633486"/>
            <a:ext cx="8741097" cy="4212172"/>
          </a:xfrm>
          <a:prstGeom prst="rect">
            <a:avLst/>
          </a:prstGeom>
        </p:spPr>
        <p:txBody>
          <a:bodyPr anchor="t" rtlCol="false" tIns="0" lIns="0" bIns="0" rIns="0">
            <a:spAutoFit/>
          </a:bodyPr>
          <a:lstStyle/>
          <a:p>
            <a:pPr algn="just">
              <a:lnSpc>
                <a:spcPts val="3430"/>
              </a:lnSpc>
            </a:pPr>
            <a:r>
              <a:rPr lang="en-US" sz="3500" b="true">
                <a:solidFill>
                  <a:srgbClr val="000000"/>
                </a:solidFill>
                <a:latin typeface="Noto Serif Bold"/>
                <a:ea typeface="Noto Serif Bold"/>
                <a:cs typeface="Noto Serif Bold"/>
                <a:sym typeface="Noto Serif Bold"/>
              </a:rPr>
              <a:t>Most common type of funding</a:t>
            </a:r>
          </a:p>
          <a:p>
            <a:pPr algn="l">
              <a:lnSpc>
                <a:spcPts val="4068"/>
              </a:lnSpc>
            </a:pPr>
          </a:p>
          <a:p>
            <a:pPr algn="l">
              <a:lnSpc>
                <a:spcPts val="2976"/>
              </a:lnSpc>
            </a:pPr>
            <a:r>
              <a:rPr lang="en-US" sz="3037" b="true">
                <a:solidFill>
                  <a:srgbClr val="FCF6E5"/>
                </a:solidFill>
                <a:latin typeface="Noto Serif Bold"/>
                <a:ea typeface="Noto Serif Bold"/>
                <a:cs typeface="Noto Serif Bold"/>
                <a:sym typeface="Noto Serif Bold"/>
              </a:rPr>
              <a:t>Syntax :</a:t>
            </a:r>
          </a:p>
          <a:p>
            <a:pPr algn="l">
              <a:lnSpc>
                <a:spcPts val="2976"/>
              </a:lnSpc>
            </a:pPr>
          </a:p>
          <a:p>
            <a:pPr algn="l">
              <a:lnSpc>
                <a:spcPts val="3900"/>
              </a:lnSpc>
            </a:pPr>
            <a:r>
              <a:rPr lang="en-US" sz="3000">
                <a:solidFill>
                  <a:srgbClr val="2B3E56"/>
                </a:solidFill>
                <a:latin typeface="Noto Serif"/>
                <a:ea typeface="Noto Serif"/>
                <a:cs typeface="Noto Serif"/>
                <a:sym typeface="Noto Serif"/>
              </a:rPr>
              <a:t>SELECT round_type, COUNT(*) AS total</a:t>
            </a:r>
          </a:p>
          <a:p>
            <a:pPr algn="l">
              <a:lnSpc>
                <a:spcPts val="3900"/>
              </a:lnSpc>
            </a:pPr>
            <a:r>
              <a:rPr lang="en-US" sz="3000">
                <a:solidFill>
                  <a:srgbClr val="2B3E56"/>
                </a:solidFill>
                <a:latin typeface="Noto Serif"/>
                <a:ea typeface="Noto Serif"/>
                <a:cs typeface="Noto Serif"/>
                <a:sym typeface="Noto Serif"/>
              </a:rPr>
              <a:t>FROM FundingRounds</a:t>
            </a:r>
          </a:p>
          <a:p>
            <a:pPr algn="l">
              <a:lnSpc>
                <a:spcPts val="3900"/>
              </a:lnSpc>
            </a:pPr>
            <a:r>
              <a:rPr lang="en-US" sz="3000">
                <a:solidFill>
                  <a:srgbClr val="2B3E56"/>
                </a:solidFill>
                <a:latin typeface="Noto Serif"/>
                <a:ea typeface="Noto Serif"/>
                <a:cs typeface="Noto Serif"/>
                <a:sym typeface="Noto Serif"/>
              </a:rPr>
              <a:t>GROUP BY round_type</a:t>
            </a:r>
          </a:p>
          <a:p>
            <a:pPr algn="l">
              <a:lnSpc>
                <a:spcPts val="3900"/>
              </a:lnSpc>
            </a:pPr>
            <a:r>
              <a:rPr lang="en-US" sz="3000">
                <a:solidFill>
                  <a:srgbClr val="2B3E56"/>
                </a:solidFill>
                <a:latin typeface="Noto Serif"/>
                <a:ea typeface="Noto Serif"/>
                <a:cs typeface="Noto Serif"/>
                <a:sym typeface="Noto Serif"/>
              </a:rPr>
              <a:t>ORDER BY total DESC;</a:t>
            </a:r>
          </a:p>
          <a:p>
            <a:pPr algn="l">
              <a:lnSpc>
                <a:spcPts val="406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843997" y="4247210"/>
            <a:ext cx="6415303" cy="4003149"/>
          </a:xfrm>
          <a:custGeom>
            <a:avLst/>
            <a:gdLst/>
            <a:ahLst/>
            <a:cxnLst/>
            <a:rect r="r" b="b" t="t" l="l"/>
            <a:pathLst>
              <a:path h="4003149" w="6415303">
                <a:moveTo>
                  <a:pt x="0" y="0"/>
                </a:moveTo>
                <a:lnTo>
                  <a:pt x="6415303" y="0"/>
                </a:lnTo>
                <a:lnTo>
                  <a:pt x="6415303" y="4003149"/>
                </a:lnTo>
                <a:lnTo>
                  <a:pt x="0" y="4003149"/>
                </a:lnTo>
                <a:lnTo>
                  <a:pt x="0" y="0"/>
                </a:lnTo>
                <a:close/>
              </a:path>
            </a:pathLst>
          </a:custGeom>
          <a:blipFill>
            <a:blip r:embed="rId4"/>
            <a:stretch>
              <a:fillRect l="0" t="0" r="0" b="0"/>
            </a:stretch>
          </a:blipFill>
        </p:spPr>
      </p:sp>
      <p:sp>
        <p:nvSpPr>
          <p:cNvPr name="TextBox 16" id="16"/>
          <p:cNvSpPr txBox="true"/>
          <p:nvPr/>
        </p:nvSpPr>
        <p:spPr>
          <a:xfrm rot="0">
            <a:off x="814485" y="4542022"/>
            <a:ext cx="8605808" cy="5087753"/>
          </a:xfrm>
          <a:prstGeom prst="rect">
            <a:avLst/>
          </a:prstGeom>
        </p:spPr>
        <p:txBody>
          <a:bodyPr anchor="t" rtlCol="false" tIns="0" lIns="0" bIns="0" rIns="0">
            <a:spAutoFit/>
          </a:bodyPr>
          <a:lstStyle/>
          <a:p>
            <a:pPr algn="l">
              <a:lnSpc>
                <a:spcPts val="3430"/>
              </a:lnSpc>
            </a:pPr>
          </a:p>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940"/>
              </a:lnSpc>
            </a:pPr>
          </a:p>
          <a:p>
            <a:pPr algn="just">
              <a:lnSpc>
                <a:spcPts val="3499"/>
              </a:lnSpc>
            </a:pPr>
            <a:r>
              <a:rPr lang="en-US" b="true" sz="2499" spc="27">
                <a:solidFill>
                  <a:srgbClr val="2B3E56"/>
                </a:solidFill>
                <a:latin typeface="Noto Serif Bold"/>
                <a:ea typeface="Noto Serif Bold"/>
                <a:cs typeface="Noto Serif Bold"/>
                <a:sym typeface="Noto Serif Bold"/>
              </a:rPr>
              <a:t> </a:t>
            </a:r>
            <a:r>
              <a:rPr lang="en-US" sz="2499" spc="27">
                <a:solidFill>
                  <a:srgbClr val="2B3E56"/>
                </a:solidFill>
                <a:latin typeface="Noto Serif"/>
                <a:ea typeface="Noto Serif"/>
                <a:cs typeface="Noto Serif"/>
                <a:sym typeface="Noto Serif"/>
              </a:rPr>
              <a:t>SELECT s.name AS startup_name</a:t>
            </a:r>
          </a:p>
          <a:p>
            <a:pPr algn="just">
              <a:lnSpc>
                <a:spcPts val="3499"/>
              </a:lnSpc>
            </a:pPr>
            <a:r>
              <a:rPr lang="en-US" sz="2499" spc="27">
                <a:solidFill>
                  <a:srgbClr val="2B3E56"/>
                </a:solidFill>
                <a:latin typeface="Noto Serif"/>
                <a:ea typeface="Noto Serif"/>
                <a:cs typeface="Noto Serif"/>
                <a:sym typeface="Noto Serif"/>
              </a:rPr>
              <a:t> FROM Startups s</a:t>
            </a:r>
          </a:p>
          <a:p>
            <a:pPr algn="just">
              <a:lnSpc>
                <a:spcPts val="3499"/>
              </a:lnSpc>
            </a:pPr>
            <a:r>
              <a:rPr lang="en-US" sz="2499" spc="27">
                <a:solidFill>
                  <a:srgbClr val="2B3E56"/>
                </a:solidFill>
                <a:latin typeface="Noto Serif"/>
                <a:ea typeface="Noto Serif"/>
                <a:cs typeface="Noto Serif"/>
                <a:sym typeface="Noto Serif"/>
              </a:rPr>
              <a:t> WHERE NOT EXISTS (</a:t>
            </a:r>
          </a:p>
          <a:p>
            <a:pPr algn="just">
              <a:lnSpc>
                <a:spcPts val="3499"/>
              </a:lnSpc>
            </a:pPr>
            <a:r>
              <a:rPr lang="en-US" sz="2499" spc="27">
                <a:solidFill>
                  <a:srgbClr val="2B3E56"/>
                </a:solidFill>
                <a:latin typeface="Noto Serif"/>
                <a:ea typeface="Noto Serif"/>
                <a:cs typeface="Noto Serif"/>
                <a:sym typeface="Noto Serif"/>
              </a:rPr>
              <a:t> SELECT *</a:t>
            </a:r>
          </a:p>
          <a:p>
            <a:pPr algn="just">
              <a:lnSpc>
                <a:spcPts val="3499"/>
              </a:lnSpc>
            </a:pPr>
            <a:r>
              <a:rPr lang="en-US" sz="2499" spc="27">
                <a:solidFill>
                  <a:srgbClr val="2B3E56"/>
                </a:solidFill>
                <a:latin typeface="Noto Serif"/>
                <a:ea typeface="Noto Serif"/>
                <a:cs typeface="Noto Serif"/>
                <a:sym typeface="Noto Serif"/>
              </a:rPr>
              <a:t> FROM Mentorship m</a:t>
            </a:r>
          </a:p>
          <a:p>
            <a:pPr algn="just">
              <a:lnSpc>
                <a:spcPts val="3499"/>
              </a:lnSpc>
            </a:pPr>
            <a:r>
              <a:rPr lang="en-US" sz="2499" spc="27">
                <a:solidFill>
                  <a:srgbClr val="2B3E56"/>
                </a:solidFill>
                <a:latin typeface="Noto Serif"/>
                <a:ea typeface="Noto Serif"/>
                <a:cs typeface="Noto Serif"/>
                <a:sym typeface="Noto Serif"/>
              </a:rPr>
              <a:t> WHERE m.startup_id = s.startup_id</a:t>
            </a:r>
          </a:p>
          <a:p>
            <a:pPr algn="just">
              <a:lnSpc>
                <a:spcPts val="3499"/>
              </a:lnSpc>
            </a:pPr>
            <a:r>
              <a:rPr lang="en-US" sz="2499" spc="27">
                <a:solidFill>
                  <a:srgbClr val="2B3E56"/>
                </a:solidFill>
                <a:latin typeface="Noto Serif"/>
                <a:ea typeface="Noto Serif"/>
                <a:cs typeface="Noto Serif"/>
                <a:sym typeface="Noto Serif"/>
              </a:rPr>
              <a:t> AND m.incubator_id IS NOT NUL</a:t>
            </a:r>
            <a:r>
              <a:rPr lang="en-US" sz="2499" spc="27">
                <a:solidFill>
                  <a:srgbClr val="2B3E56"/>
                </a:solidFill>
                <a:latin typeface="Noto Serif"/>
                <a:ea typeface="Noto Serif"/>
                <a:cs typeface="Noto Serif"/>
                <a:sym typeface="Noto Serif"/>
              </a:rPr>
              <a:t>L);</a:t>
            </a:r>
          </a:p>
          <a:p>
            <a:pPr algn="l">
              <a:lnSpc>
                <a:spcPts val="2548"/>
              </a:lnSpc>
            </a:pPr>
          </a:p>
          <a:p>
            <a:pPr algn="l">
              <a:lnSpc>
                <a:spcPts val="4018"/>
              </a:lnSpc>
            </a:pPr>
          </a:p>
        </p:txBody>
      </p:sp>
      <p:sp>
        <p:nvSpPr>
          <p:cNvPr name="TextBox 17" id="17"/>
          <p:cNvSpPr txBox="true"/>
          <p:nvPr/>
        </p:nvSpPr>
        <p:spPr>
          <a:xfrm rot="0">
            <a:off x="795995" y="3452823"/>
            <a:ext cx="9080536" cy="213500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Startups without any incubator-assigned mentor</a:t>
            </a:r>
          </a:p>
          <a:p>
            <a:pPr algn="l">
              <a:lnSpc>
                <a:spcPts val="2940"/>
              </a:lnSpc>
            </a:pPr>
          </a:p>
          <a:p>
            <a:pPr algn="l">
              <a:lnSpc>
                <a:spcPts val="2940"/>
              </a:lnSpc>
            </a:pPr>
          </a:p>
          <a:p>
            <a:pPr algn="l">
              <a:lnSpc>
                <a:spcPts val="4018"/>
              </a:lnSpc>
            </a:pPr>
          </a:p>
        </p:txBody>
      </p:sp>
      <p:sp>
        <p:nvSpPr>
          <p:cNvPr name="TextBox 18" id="18"/>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93821" y="3833160"/>
            <a:ext cx="7171854" cy="4831249"/>
          </a:xfrm>
          <a:custGeom>
            <a:avLst/>
            <a:gdLst/>
            <a:ahLst/>
            <a:cxnLst/>
            <a:rect r="r" b="b" t="t" l="l"/>
            <a:pathLst>
              <a:path h="4831249" w="7171854">
                <a:moveTo>
                  <a:pt x="0" y="0"/>
                </a:moveTo>
                <a:lnTo>
                  <a:pt x="7171854" y="0"/>
                </a:lnTo>
                <a:lnTo>
                  <a:pt x="7171854" y="4831249"/>
                </a:lnTo>
                <a:lnTo>
                  <a:pt x="0" y="4831249"/>
                </a:lnTo>
                <a:lnTo>
                  <a:pt x="0" y="0"/>
                </a:lnTo>
                <a:close/>
              </a:path>
            </a:pathLst>
          </a:custGeom>
          <a:blipFill>
            <a:blip r:embed="rId4"/>
            <a:stretch>
              <a:fillRect l="0" t="0" r="0" b="0"/>
            </a:stretch>
          </a:blipFill>
        </p:spPr>
      </p:sp>
      <p:sp>
        <p:nvSpPr>
          <p:cNvPr name="TextBox 16" id="16"/>
          <p:cNvSpPr txBox="true"/>
          <p:nvPr/>
        </p:nvSpPr>
        <p:spPr>
          <a:xfrm rot="0">
            <a:off x="1028700" y="3941121"/>
            <a:ext cx="9080536" cy="45022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Startups With No Funding</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
        <p:nvSpPr>
          <p:cNvPr name="TextBox 18" id="18"/>
          <p:cNvSpPr txBox="true"/>
          <p:nvPr/>
        </p:nvSpPr>
        <p:spPr>
          <a:xfrm rot="0">
            <a:off x="1028700" y="3836346"/>
            <a:ext cx="8445802" cy="5568315"/>
          </a:xfrm>
          <a:prstGeom prst="rect">
            <a:avLst/>
          </a:prstGeom>
        </p:spPr>
        <p:txBody>
          <a:bodyPr anchor="t" rtlCol="false" tIns="0" lIns="0" bIns="0" rIns="0">
            <a:spAutoFit/>
          </a:bodyPr>
          <a:lstStyle/>
          <a:p>
            <a:pPr algn="just" marL="0" indent="0" lvl="0">
              <a:lnSpc>
                <a:spcPts val="3959"/>
              </a:lnSpc>
            </a:pPr>
            <a:r>
              <a:rPr lang="en-US" b="true" sz="2999" spc="32" strike="noStrike" u="none">
                <a:solidFill>
                  <a:srgbClr val="2B3E56"/>
                </a:solidFill>
                <a:latin typeface="Noto Serif Bold"/>
                <a:ea typeface="Noto Serif Bold"/>
                <a:cs typeface="Noto Serif Bold"/>
                <a:sym typeface="Noto Serif Bold"/>
              </a:rPr>
              <a:t> </a:t>
            </a:r>
          </a:p>
          <a:p>
            <a:pPr algn="just" marL="0" indent="0" lvl="0">
              <a:lnSpc>
                <a:spcPts val="3959"/>
              </a:lnSpc>
            </a:pPr>
          </a:p>
          <a:p>
            <a:pPr algn="just" marL="0" indent="0" lvl="0">
              <a:lnSpc>
                <a:spcPts val="3959"/>
              </a:lnSpc>
            </a:pPr>
            <a:r>
              <a:rPr lang="en-US" b="true" sz="2999" spc="32" strike="noStrike" u="none">
                <a:solidFill>
                  <a:srgbClr val="FCF6E5"/>
                </a:solidFill>
                <a:latin typeface="Noto Serif Bold"/>
                <a:ea typeface="Noto Serif Bold"/>
                <a:cs typeface="Noto Serif Bold"/>
                <a:sym typeface="Noto Serif Bold"/>
              </a:rPr>
              <a:t>Syntax :</a:t>
            </a:r>
          </a:p>
          <a:p>
            <a:pPr algn="just" marL="0" indent="0" lvl="0">
              <a:lnSpc>
                <a:spcPts val="3299"/>
              </a:lnSpc>
            </a:pPr>
          </a:p>
          <a:p>
            <a:pPr algn="just" marL="0" indent="0" lvl="0">
              <a:lnSpc>
                <a:spcPts val="3299"/>
              </a:lnSpc>
            </a:pPr>
            <a:r>
              <a:rPr lang="en-US" b="true" sz="2499" spc="27" strike="noStrike" u="none">
                <a:solidFill>
                  <a:srgbClr val="2B3E56"/>
                </a:solidFill>
                <a:latin typeface="Noto Serif Bold"/>
                <a:ea typeface="Noto Serif Bold"/>
                <a:cs typeface="Noto Serif Bold"/>
                <a:sym typeface="Noto Serif Bold"/>
              </a:rPr>
              <a:t> </a:t>
            </a:r>
            <a:r>
              <a:rPr lang="en-US" sz="2499" spc="27" strike="noStrike" u="none">
                <a:solidFill>
                  <a:srgbClr val="2B3E56"/>
                </a:solidFill>
                <a:latin typeface="Noto Serif"/>
                <a:ea typeface="Noto Serif"/>
                <a:cs typeface="Noto Serif"/>
                <a:sym typeface="Noto Serif"/>
              </a:rPr>
              <a:t>SELECT name</a:t>
            </a:r>
          </a:p>
          <a:p>
            <a:pPr algn="just" marL="0" indent="0" lvl="0">
              <a:lnSpc>
                <a:spcPts val="3299"/>
              </a:lnSpc>
            </a:pPr>
            <a:r>
              <a:rPr lang="en-US" sz="2499" spc="27" strike="noStrike" u="none">
                <a:solidFill>
                  <a:srgbClr val="2B3E56"/>
                </a:solidFill>
                <a:latin typeface="Noto Serif"/>
                <a:ea typeface="Noto Serif"/>
                <a:cs typeface="Noto Serif"/>
                <a:sym typeface="Noto Serif"/>
              </a:rPr>
              <a:t> FROM Startups</a:t>
            </a:r>
          </a:p>
          <a:p>
            <a:pPr algn="just" marL="0" indent="0" lvl="0">
              <a:lnSpc>
                <a:spcPts val="3299"/>
              </a:lnSpc>
            </a:pPr>
            <a:r>
              <a:rPr lang="en-US" sz="2499" spc="27" strike="noStrike" u="none">
                <a:solidFill>
                  <a:srgbClr val="2B3E56"/>
                </a:solidFill>
                <a:latin typeface="Noto Serif"/>
                <a:ea typeface="Noto Serif"/>
                <a:cs typeface="Noto Serif"/>
                <a:sym typeface="Noto Serif"/>
              </a:rPr>
              <a:t> WHERE startup_id NOT IN (</a:t>
            </a:r>
          </a:p>
          <a:p>
            <a:pPr algn="just" marL="0" indent="0" lvl="0">
              <a:lnSpc>
                <a:spcPts val="3299"/>
              </a:lnSpc>
            </a:pPr>
            <a:r>
              <a:rPr lang="en-US" sz="2499" spc="27" strike="noStrike" u="none">
                <a:solidFill>
                  <a:srgbClr val="2B3E56"/>
                </a:solidFill>
                <a:latin typeface="Noto Serif"/>
                <a:ea typeface="Noto Serif"/>
                <a:cs typeface="Noto Serif"/>
                <a:sym typeface="Noto Serif"/>
              </a:rPr>
              <a:t> </a:t>
            </a:r>
            <a:r>
              <a:rPr lang="en-US" sz="2499" spc="27" strike="noStrike" u="none">
                <a:solidFill>
                  <a:srgbClr val="2B3E56"/>
                </a:solidFill>
                <a:latin typeface="Noto Serif"/>
                <a:ea typeface="Noto Serif"/>
                <a:cs typeface="Noto Serif"/>
                <a:sym typeface="Noto Serif"/>
              </a:rPr>
              <a:t>SELECT DISTINCT startup_id</a:t>
            </a:r>
          </a:p>
          <a:p>
            <a:pPr algn="just" marL="0" indent="0" lvl="0">
              <a:lnSpc>
                <a:spcPts val="3299"/>
              </a:lnSpc>
            </a:pPr>
            <a:r>
              <a:rPr lang="en-US" sz="2499" spc="27" strike="noStrike" u="none">
                <a:solidFill>
                  <a:srgbClr val="2B3E56"/>
                </a:solidFill>
                <a:latin typeface="Noto Serif"/>
                <a:ea typeface="Noto Serif"/>
                <a:cs typeface="Noto Serif"/>
                <a:sym typeface="Noto Serif"/>
              </a:rPr>
              <a:t> </a:t>
            </a:r>
            <a:r>
              <a:rPr lang="en-US" sz="2499" spc="27" strike="noStrike" u="none">
                <a:solidFill>
                  <a:srgbClr val="2B3E56"/>
                </a:solidFill>
                <a:latin typeface="Noto Serif"/>
                <a:ea typeface="Noto Serif"/>
                <a:cs typeface="Noto Serif"/>
                <a:sym typeface="Noto Serif"/>
              </a:rPr>
              <a:t>FROM Fun</a:t>
            </a:r>
            <a:r>
              <a:rPr lang="en-US" sz="2499" spc="27" strike="noStrike" u="none">
                <a:solidFill>
                  <a:srgbClr val="2B3E56"/>
                </a:solidFill>
                <a:latin typeface="Noto Serif"/>
                <a:ea typeface="Noto Serif"/>
                <a:cs typeface="Noto Serif"/>
                <a:sym typeface="Noto Serif"/>
              </a:rPr>
              <a:t>dingR</a:t>
            </a:r>
            <a:r>
              <a:rPr lang="en-US" sz="2499" spc="27" strike="noStrike" u="none">
                <a:solidFill>
                  <a:srgbClr val="2B3E56"/>
                </a:solidFill>
                <a:latin typeface="Noto Serif"/>
                <a:ea typeface="Noto Serif"/>
                <a:cs typeface="Noto Serif"/>
                <a:sym typeface="Noto Serif"/>
              </a:rPr>
              <a:t>ounds</a:t>
            </a:r>
          </a:p>
          <a:p>
            <a:pPr algn="just" marL="0" indent="0" lvl="0">
              <a:lnSpc>
                <a:spcPts val="3299"/>
              </a:lnSpc>
            </a:pPr>
            <a:r>
              <a:rPr lang="en-US" sz="2499" spc="27" strike="noStrike" u="none">
                <a:solidFill>
                  <a:srgbClr val="2B3E56"/>
                </a:solidFill>
                <a:latin typeface="Noto Serif"/>
                <a:ea typeface="Noto Serif"/>
                <a:cs typeface="Noto Serif"/>
                <a:sym typeface="Noto Serif"/>
              </a:rPr>
              <a:t>)</a:t>
            </a:r>
            <a:r>
              <a:rPr lang="en-US" sz="2499" spc="27" strike="noStrike" u="none">
                <a:solidFill>
                  <a:srgbClr val="2B3E56"/>
                </a:solidFill>
                <a:latin typeface="Noto Serif"/>
                <a:ea typeface="Noto Serif"/>
                <a:cs typeface="Noto Serif"/>
                <a:sym typeface="Noto Serif"/>
              </a:rPr>
              <a:t>;</a:t>
            </a:r>
          </a:p>
          <a:p>
            <a:pPr algn="just" marL="0" indent="0" lvl="0">
              <a:lnSpc>
                <a:spcPts val="3299"/>
              </a:lnSpc>
            </a:pPr>
          </a:p>
          <a:p>
            <a:pPr algn="just" marL="0" indent="0" lvl="0">
              <a:lnSpc>
                <a:spcPts val="3299"/>
              </a:lnSpc>
            </a:pPr>
          </a:p>
          <a:p>
            <a:pPr algn="just" marL="0" indent="0" lvl="0">
              <a:lnSpc>
                <a:spcPts val="329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654365" y="3198947"/>
            <a:ext cx="4650766" cy="6059353"/>
          </a:xfrm>
          <a:custGeom>
            <a:avLst/>
            <a:gdLst/>
            <a:ahLst/>
            <a:cxnLst/>
            <a:rect r="r" b="b" t="t" l="l"/>
            <a:pathLst>
              <a:path h="6059353" w="4650766">
                <a:moveTo>
                  <a:pt x="0" y="0"/>
                </a:moveTo>
                <a:lnTo>
                  <a:pt x="4650766" y="0"/>
                </a:lnTo>
                <a:lnTo>
                  <a:pt x="4650766" y="6059353"/>
                </a:lnTo>
                <a:lnTo>
                  <a:pt x="0" y="6059353"/>
                </a:lnTo>
                <a:lnTo>
                  <a:pt x="0" y="0"/>
                </a:lnTo>
                <a:close/>
              </a:path>
            </a:pathLst>
          </a:custGeom>
          <a:blipFill>
            <a:blip r:embed="rId4"/>
            <a:stretch>
              <a:fillRect l="0" t="0" r="0" b="0"/>
            </a:stretch>
          </a:blipFill>
        </p:spPr>
      </p:sp>
      <p:sp>
        <p:nvSpPr>
          <p:cNvPr name="TextBox 16" id="16"/>
          <p:cNvSpPr txBox="true"/>
          <p:nvPr/>
        </p:nvSpPr>
        <p:spPr>
          <a:xfrm rot="0">
            <a:off x="858130" y="3511576"/>
            <a:ext cx="9080536" cy="45022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 Total Invested by Each Investor</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
        <p:nvSpPr>
          <p:cNvPr name="TextBox 18" id="18"/>
          <p:cNvSpPr txBox="true"/>
          <p:nvPr/>
        </p:nvSpPr>
        <p:spPr>
          <a:xfrm rot="0">
            <a:off x="858130" y="4167437"/>
            <a:ext cx="8038921" cy="4634621"/>
          </a:xfrm>
          <a:prstGeom prst="rect">
            <a:avLst/>
          </a:prstGeom>
        </p:spPr>
        <p:txBody>
          <a:bodyPr anchor="t" rtlCol="false" tIns="0" lIns="0" bIns="0" rIns="0">
            <a:spAutoFit/>
          </a:bodyPr>
          <a:lstStyle/>
          <a:p>
            <a:pPr algn="l">
              <a:lnSpc>
                <a:spcPts val="3532"/>
              </a:lnSpc>
            </a:pPr>
          </a:p>
          <a:p>
            <a:pPr algn="l">
              <a:lnSpc>
                <a:spcPts val="2584"/>
              </a:lnSpc>
            </a:pPr>
            <a:r>
              <a:rPr lang="en-US" sz="2637" b="true">
                <a:solidFill>
                  <a:srgbClr val="FCF6E5"/>
                </a:solidFill>
                <a:latin typeface="Noto Serif Bold"/>
                <a:ea typeface="Noto Serif Bold"/>
                <a:cs typeface="Noto Serif Bold"/>
                <a:sym typeface="Noto Serif Bold"/>
              </a:rPr>
              <a:t>Syntax :</a:t>
            </a:r>
          </a:p>
          <a:p>
            <a:pPr algn="l">
              <a:lnSpc>
                <a:spcPts val="2584"/>
              </a:lnSpc>
            </a:pPr>
          </a:p>
          <a:p>
            <a:pPr algn="just">
              <a:lnSpc>
                <a:spcPts val="3497"/>
              </a:lnSpc>
            </a:pPr>
            <a:r>
              <a:rPr lang="en-US" sz="2497" spc="27">
                <a:solidFill>
                  <a:srgbClr val="2B3E56"/>
                </a:solidFill>
                <a:latin typeface="Noto Serif"/>
                <a:ea typeface="Noto Serif"/>
                <a:cs typeface="Noto Serif"/>
                <a:sym typeface="Noto Serif"/>
              </a:rPr>
              <a:t>  </a:t>
            </a:r>
            <a:r>
              <a:rPr lang="en-US" sz="2497" spc="27">
                <a:solidFill>
                  <a:srgbClr val="2B3E56"/>
                </a:solidFill>
                <a:latin typeface="Noto Serif"/>
                <a:ea typeface="Noto Serif"/>
                <a:cs typeface="Noto Serif"/>
                <a:sym typeface="Noto Serif"/>
              </a:rPr>
              <a:t>SELECT name,</a:t>
            </a:r>
          </a:p>
          <a:p>
            <a:pPr algn="just">
              <a:lnSpc>
                <a:spcPts val="3497"/>
              </a:lnSpc>
            </a:pPr>
            <a:r>
              <a:rPr lang="en-US" sz="2497" spc="27">
                <a:solidFill>
                  <a:srgbClr val="2B3E56"/>
                </a:solidFill>
                <a:latin typeface="Noto Serif"/>
                <a:ea typeface="Noto Serif"/>
                <a:cs typeface="Noto Serif"/>
                <a:sym typeface="Noto Serif"/>
              </a:rPr>
              <a:t>  (SELECT SUM(amount) </a:t>
            </a:r>
          </a:p>
          <a:p>
            <a:pPr algn="just">
              <a:lnSpc>
                <a:spcPts val="3497"/>
              </a:lnSpc>
            </a:pPr>
            <a:r>
              <a:rPr lang="en-US" sz="2497" spc="27">
                <a:solidFill>
                  <a:srgbClr val="2B3E56"/>
                </a:solidFill>
                <a:latin typeface="Noto Serif"/>
                <a:ea typeface="Noto Serif"/>
                <a:cs typeface="Noto Serif"/>
                <a:sym typeface="Noto Serif"/>
              </a:rPr>
              <a:t>   FROM FundingRounds </a:t>
            </a:r>
          </a:p>
          <a:p>
            <a:pPr algn="just">
              <a:lnSpc>
                <a:spcPts val="3497"/>
              </a:lnSpc>
            </a:pPr>
            <a:r>
              <a:rPr lang="en-US" sz="2497" spc="27">
                <a:solidFill>
                  <a:srgbClr val="2B3E56"/>
                </a:solidFill>
                <a:latin typeface="Noto Serif"/>
                <a:ea typeface="Noto Serif"/>
                <a:cs typeface="Noto Serif"/>
                <a:sym typeface="Noto Serif"/>
              </a:rPr>
              <a:t>   WHERE investor_id= i.investor_id)</a:t>
            </a:r>
          </a:p>
          <a:p>
            <a:pPr algn="just">
              <a:lnSpc>
                <a:spcPts val="3497"/>
              </a:lnSpc>
            </a:pPr>
            <a:r>
              <a:rPr lang="en-US" sz="2497" spc="27">
                <a:solidFill>
                  <a:srgbClr val="2B3E56"/>
                </a:solidFill>
                <a:latin typeface="Noto Serif"/>
                <a:ea typeface="Noto Serif"/>
                <a:cs typeface="Noto Serif"/>
                <a:sym typeface="Noto Serif"/>
              </a:rPr>
              <a:t>   AS total_invested</a:t>
            </a:r>
          </a:p>
          <a:p>
            <a:pPr algn="just">
              <a:lnSpc>
                <a:spcPts val="3497"/>
              </a:lnSpc>
            </a:pPr>
            <a:r>
              <a:rPr lang="en-US" sz="2497" spc="27">
                <a:solidFill>
                  <a:srgbClr val="2B3E56"/>
                </a:solidFill>
                <a:latin typeface="Noto Serif"/>
                <a:ea typeface="Noto Serif"/>
                <a:cs typeface="Noto Serif"/>
                <a:sym typeface="Noto Serif"/>
              </a:rPr>
              <a:t>   FROM Investors i</a:t>
            </a:r>
          </a:p>
          <a:p>
            <a:pPr algn="l">
              <a:lnSpc>
                <a:spcPts val="3497"/>
              </a:lnSpc>
            </a:pPr>
            <a:r>
              <a:rPr lang="en-US" sz="2497">
                <a:solidFill>
                  <a:srgbClr val="2B3E56"/>
                </a:solidFill>
                <a:latin typeface="Noto Serif"/>
                <a:ea typeface="Noto Serif"/>
                <a:cs typeface="Noto Serif"/>
                <a:sym typeface="Noto Serif"/>
              </a:rPr>
              <a:t>   ORDER BY total_invested DESC;</a:t>
            </a:r>
          </a:p>
          <a:p>
            <a:pPr algn="l">
              <a:lnSpc>
                <a:spcPts val="3532"/>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520214" y="4739340"/>
            <a:ext cx="6919068" cy="3018889"/>
          </a:xfrm>
          <a:custGeom>
            <a:avLst/>
            <a:gdLst/>
            <a:ahLst/>
            <a:cxnLst/>
            <a:rect r="r" b="b" t="t" l="l"/>
            <a:pathLst>
              <a:path h="3018889" w="6919068">
                <a:moveTo>
                  <a:pt x="0" y="0"/>
                </a:moveTo>
                <a:lnTo>
                  <a:pt x="6919068" y="0"/>
                </a:lnTo>
                <a:lnTo>
                  <a:pt x="6919068" y="3018889"/>
                </a:lnTo>
                <a:lnTo>
                  <a:pt x="0" y="3018889"/>
                </a:lnTo>
                <a:lnTo>
                  <a:pt x="0" y="0"/>
                </a:lnTo>
                <a:close/>
              </a:path>
            </a:pathLst>
          </a:custGeom>
          <a:blipFill>
            <a:blip r:embed="rId4"/>
            <a:stretch>
              <a:fillRect l="0" t="0" r="0" b="0"/>
            </a:stretch>
          </a:blipFill>
        </p:spPr>
      </p:sp>
      <p:sp>
        <p:nvSpPr>
          <p:cNvPr name="TextBox 16" id="16"/>
          <p:cNvSpPr txBox="true"/>
          <p:nvPr/>
        </p:nvSpPr>
        <p:spPr>
          <a:xfrm rot="0">
            <a:off x="1028700" y="3444093"/>
            <a:ext cx="9080536"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 Show the top 3 startups with the highest total funding.</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
        <p:nvSpPr>
          <p:cNvPr name="TextBox 18" id="18"/>
          <p:cNvSpPr txBox="true"/>
          <p:nvPr/>
        </p:nvSpPr>
        <p:spPr>
          <a:xfrm rot="0">
            <a:off x="1028700" y="4473151"/>
            <a:ext cx="9080536" cy="5125853"/>
          </a:xfrm>
          <a:prstGeom prst="rect">
            <a:avLst/>
          </a:prstGeom>
        </p:spPr>
        <p:txBody>
          <a:bodyPr anchor="t" rtlCol="false" tIns="0" lIns="0" bIns="0" rIns="0">
            <a:spAutoFit/>
          </a:bodyPr>
          <a:lstStyle/>
          <a:p>
            <a:pPr algn="just">
              <a:lnSpc>
                <a:spcPts val="3430"/>
              </a:lnSpc>
            </a:pPr>
          </a:p>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940"/>
              </a:lnSpc>
            </a:pPr>
            <a:r>
              <a:rPr lang="en-US" sz="3000" b="true">
                <a:solidFill>
                  <a:srgbClr val="FCF6E5"/>
                </a:solidFill>
                <a:latin typeface="Noto Serif Bold"/>
                <a:ea typeface="Noto Serif Bold"/>
                <a:cs typeface="Noto Serif Bold"/>
                <a:sym typeface="Noto Serif Bold"/>
              </a:rPr>
              <a:t> </a:t>
            </a:r>
          </a:p>
          <a:p>
            <a:pPr algn="just">
              <a:lnSpc>
                <a:spcPts val="3058"/>
              </a:lnSpc>
            </a:pPr>
            <a:r>
              <a:rPr lang="en-US" b="true" sz="2200" spc="24">
                <a:solidFill>
                  <a:srgbClr val="2B3E56"/>
                </a:solidFill>
                <a:latin typeface="Noto Serif Bold"/>
                <a:ea typeface="Noto Serif Bold"/>
                <a:cs typeface="Noto Serif Bold"/>
                <a:sym typeface="Noto Serif Bold"/>
              </a:rPr>
              <a:t> </a:t>
            </a:r>
            <a:r>
              <a:rPr lang="en-US" b="true" sz="2200" spc="24">
                <a:solidFill>
                  <a:srgbClr val="2B3E56"/>
                </a:solidFill>
                <a:latin typeface="Noto Serif Bold"/>
                <a:ea typeface="Noto Serif Bold"/>
                <a:cs typeface="Noto Serif Bold"/>
                <a:sym typeface="Noto Serif Bold"/>
              </a:rPr>
              <a:t>SELECT s.name, </a:t>
            </a:r>
          </a:p>
          <a:p>
            <a:pPr algn="just">
              <a:lnSpc>
                <a:spcPts val="3058"/>
              </a:lnSpc>
            </a:pPr>
            <a:r>
              <a:rPr lang="en-US" b="true" sz="2200" spc="24">
                <a:solidFill>
                  <a:srgbClr val="2B3E56"/>
                </a:solidFill>
                <a:latin typeface="Noto Serif Bold"/>
                <a:ea typeface="Noto Serif Bold"/>
                <a:cs typeface="Noto Serif Bold"/>
                <a:sym typeface="Noto Serif Bold"/>
              </a:rPr>
              <a:t> (SELECT SUM(amount) </a:t>
            </a:r>
          </a:p>
          <a:p>
            <a:pPr algn="just">
              <a:lnSpc>
                <a:spcPts val="3058"/>
              </a:lnSpc>
            </a:pPr>
            <a:r>
              <a:rPr lang="en-US" b="true" sz="2200" spc="24">
                <a:solidFill>
                  <a:srgbClr val="2B3E56"/>
                </a:solidFill>
                <a:latin typeface="Noto Serif Bold"/>
                <a:ea typeface="Noto Serif Bold"/>
                <a:cs typeface="Noto Serif Bold"/>
                <a:sym typeface="Noto Serif Bold"/>
              </a:rPr>
              <a:t> FROM FundingRounds fr </a:t>
            </a:r>
          </a:p>
          <a:p>
            <a:pPr algn="just">
              <a:lnSpc>
                <a:spcPts val="3058"/>
              </a:lnSpc>
            </a:pPr>
            <a:r>
              <a:rPr lang="en-US" b="true" sz="2200" spc="24">
                <a:solidFill>
                  <a:srgbClr val="2B3E56"/>
                </a:solidFill>
                <a:latin typeface="Noto Serif Bold"/>
                <a:ea typeface="Noto Serif Bold"/>
                <a:cs typeface="Noto Serif Bold"/>
                <a:sym typeface="Noto Serif Bold"/>
              </a:rPr>
              <a:t> WHERE fr.startup_id = s.startup_id) AS total_funding</a:t>
            </a:r>
          </a:p>
          <a:p>
            <a:pPr algn="just">
              <a:lnSpc>
                <a:spcPts val="3058"/>
              </a:lnSpc>
            </a:pPr>
            <a:r>
              <a:rPr lang="en-US" b="true" sz="2200" spc="24">
                <a:solidFill>
                  <a:srgbClr val="2B3E56"/>
                </a:solidFill>
                <a:latin typeface="Noto Serif Bold"/>
                <a:ea typeface="Noto Serif Bold"/>
                <a:cs typeface="Noto Serif Bold"/>
                <a:sym typeface="Noto Serif Bold"/>
              </a:rPr>
              <a:t>FROM Startups s</a:t>
            </a:r>
          </a:p>
          <a:p>
            <a:pPr algn="just">
              <a:lnSpc>
                <a:spcPts val="3058"/>
              </a:lnSpc>
            </a:pPr>
            <a:r>
              <a:rPr lang="en-US" b="true" sz="2200" spc="24">
                <a:solidFill>
                  <a:srgbClr val="2B3E56"/>
                </a:solidFill>
                <a:latin typeface="Noto Serif Bold"/>
                <a:ea typeface="Noto Serif Bold"/>
                <a:cs typeface="Noto Serif Bold"/>
                <a:sym typeface="Noto Serif Bold"/>
              </a:rPr>
              <a:t>ORDER BY total_funding DESC</a:t>
            </a:r>
          </a:p>
          <a:p>
            <a:pPr algn="just">
              <a:lnSpc>
                <a:spcPts val="3058"/>
              </a:lnSpc>
            </a:pPr>
            <a:r>
              <a:rPr lang="en-US" b="true" sz="2200" spc="24">
                <a:solidFill>
                  <a:srgbClr val="2B3E56"/>
                </a:solidFill>
                <a:latin typeface="Noto Serif Bold"/>
                <a:ea typeface="Noto Serif Bold"/>
                <a:cs typeface="Noto Serif Bold"/>
                <a:sym typeface="Noto Serif Bold"/>
              </a:rPr>
              <a:t>LIMIT 3;</a:t>
            </a:r>
          </a:p>
          <a:p>
            <a:pPr algn="just">
              <a:lnSpc>
                <a:spcPts val="3058"/>
              </a:lnSpc>
            </a:pPr>
          </a:p>
          <a:p>
            <a:pPr algn="l">
              <a:lnSpc>
                <a:spcPts val="2940"/>
              </a:lnSpc>
            </a:pPr>
          </a:p>
          <a:p>
            <a:pPr algn="l">
              <a:lnSpc>
                <a:spcPts val="4018"/>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622049" y="5132576"/>
            <a:ext cx="6715399" cy="2232416"/>
          </a:xfrm>
          <a:custGeom>
            <a:avLst/>
            <a:gdLst/>
            <a:ahLst/>
            <a:cxnLst/>
            <a:rect r="r" b="b" t="t" l="l"/>
            <a:pathLst>
              <a:path h="2232416" w="6715399">
                <a:moveTo>
                  <a:pt x="0" y="0"/>
                </a:moveTo>
                <a:lnTo>
                  <a:pt x="6715398" y="0"/>
                </a:lnTo>
                <a:lnTo>
                  <a:pt x="6715398" y="2232417"/>
                </a:lnTo>
                <a:lnTo>
                  <a:pt x="0" y="2232417"/>
                </a:lnTo>
                <a:lnTo>
                  <a:pt x="0" y="0"/>
                </a:lnTo>
                <a:close/>
              </a:path>
            </a:pathLst>
          </a:custGeom>
          <a:blipFill>
            <a:blip r:embed="rId4"/>
            <a:stretch>
              <a:fillRect l="0" t="0" r="0" b="0"/>
            </a:stretch>
          </a:blipFill>
        </p:spPr>
      </p:sp>
      <p:sp>
        <p:nvSpPr>
          <p:cNvPr name="TextBox 16" id="16"/>
          <p:cNvSpPr txBox="true"/>
          <p:nvPr/>
        </p:nvSpPr>
        <p:spPr>
          <a:xfrm rot="0">
            <a:off x="1028700" y="3444093"/>
            <a:ext cx="9080536"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 Find the investor who invested in </a:t>
            </a:r>
          </a:p>
          <a:p>
            <a:pPr algn="l">
              <a:lnSpc>
                <a:spcPts val="3430"/>
              </a:lnSpc>
            </a:pPr>
            <a:r>
              <a:rPr lang="en-US" sz="3500" b="true">
                <a:solidFill>
                  <a:srgbClr val="000000"/>
                </a:solidFill>
                <a:latin typeface="Noto Serif Bold"/>
                <a:ea typeface="Noto Serif Bold"/>
                <a:cs typeface="Noto Serif Bold"/>
                <a:sym typeface="Noto Serif Bold"/>
              </a:rPr>
              <a:t>Multiple </a:t>
            </a:r>
            <a:r>
              <a:rPr lang="en-US" sz="3500" b="true">
                <a:solidFill>
                  <a:srgbClr val="000000"/>
                </a:solidFill>
                <a:latin typeface="Noto Serif Bold"/>
                <a:ea typeface="Noto Serif Bold"/>
                <a:cs typeface="Noto Serif Bold"/>
                <a:sym typeface="Noto Serif Bold"/>
              </a:rPr>
              <a:t>startups.</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SUBQUERY</a:t>
            </a:r>
          </a:p>
        </p:txBody>
      </p:sp>
      <p:sp>
        <p:nvSpPr>
          <p:cNvPr name="TextBox 18" id="18"/>
          <p:cNvSpPr txBox="true"/>
          <p:nvPr/>
        </p:nvSpPr>
        <p:spPr>
          <a:xfrm rot="0">
            <a:off x="1028700" y="4513447"/>
            <a:ext cx="9080536" cy="5506853"/>
          </a:xfrm>
          <a:prstGeom prst="rect">
            <a:avLst/>
          </a:prstGeom>
        </p:spPr>
        <p:txBody>
          <a:bodyPr anchor="t" rtlCol="false" tIns="0" lIns="0" bIns="0" rIns="0">
            <a:spAutoFit/>
          </a:bodyPr>
          <a:lstStyle/>
          <a:p>
            <a:pPr algn="just">
              <a:lnSpc>
                <a:spcPts val="3430"/>
              </a:lnSpc>
            </a:pPr>
          </a:p>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940"/>
              </a:lnSpc>
            </a:pPr>
            <a:r>
              <a:rPr lang="en-US" sz="3000" b="true">
                <a:solidFill>
                  <a:srgbClr val="FCF6E5"/>
                </a:solidFill>
                <a:latin typeface="Noto Serif Bold"/>
                <a:ea typeface="Noto Serif Bold"/>
                <a:cs typeface="Noto Serif Bold"/>
                <a:sym typeface="Noto Serif Bold"/>
              </a:rPr>
              <a:t> </a:t>
            </a:r>
          </a:p>
          <a:p>
            <a:pPr algn="just">
              <a:lnSpc>
                <a:spcPts val="3058"/>
              </a:lnSpc>
            </a:pPr>
            <a:r>
              <a:rPr lang="en-US" sz="2200" spc="24">
                <a:solidFill>
                  <a:srgbClr val="2B3E56"/>
                </a:solidFill>
                <a:latin typeface="Noto Serif"/>
                <a:ea typeface="Noto Serif"/>
                <a:cs typeface="Noto Serif"/>
                <a:sym typeface="Noto Serif"/>
              </a:rPr>
              <a:t> </a:t>
            </a:r>
            <a:r>
              <a:rPr lang="en-US" sz="2200" spc="24">
                <a:solidFill>
                  <a:srgbClr val="2B3E56"/>
                </a:solidFill>
                <a:latin typeface="Noto Serif"/>
                <a:ea typeface="Noto Serif"/>
                <a:cs typeface="Noto Serif"/>
                <a:sym typeface="Noto Serif"/>
              </a:rPr>
              <a:t>SELECT i.name AS investor_name,</a:t>
            </a:r>
          </a:p>
          <a:p>
            <a:pPr algn="just">
              <a:lnSpc>
                <a:spcPts val="3058"/>
              </a:lnSpc>
            </a:pPr>
            <a:r>
              <a:rPr lang="en-US" sz="2200" spc="24">
                <a:solidFill>
                  <a:srgbClr val="2B3E56"/>
                </a:solidFill>
                <a:latin typeface="Noto Serif"/>
                <a:ea typeface="Noto Serif"/>
                <a:cs typeface="Noto Serif"/>
                <a:sym typeface="Noto Serif"/>
              </a:rPr>
              <a:t> (SELECT COUNT(DISTINCT fr.startup_id)</a:t>
            </a:r>
          </a:p>
          <a:p>
            <a:pPr algn="just">
              <a:lnSpc>
                <a:spcPts val="3058"/>
              </a:lnSpc>
            </a:pPr>
            <a:r>
              <a:rPr lang="en-US" sz="2200" spc="24">
                <a:solidFill>
                  <a:srgbClr val="2B3E56"/>
                </a:solidFill>
                <a:latin typeface="Noto Serif"/>
                <a:ea typeface="Noto Serif"/>
                <a:cs typeface="Noto Serif"/>
                <a:sym typeface="Noto Serif"/>
              </a:rPr>
              <a:t> FROM FundingRounds fr</a:t>
            </a:r>
          </a:p>
          <a:p>
            <a:pPr algn="just">
              <a:lnSpc>
                <a:spcPts val="3058"/>
              </a:lnSpc>
            </a:pPr>
            <a:r>
              <a:rPr lang="en-US" sz="2200" spc="24">
                <a:solidFill>
                  <a:srgbClr val="2B3E56"/>
                </a:solidFill>
                <a:latin typeface="Noto Serif"/>
                <a:ea typeface="Noto Serif"/>
                <a:cs typeface="Noto Serif"/>
                <a:sym typeface="Noto Serif"/>
              </a:rPr>
              <a:t> WHERE fr.investor_id =</a:t>
            </a:r>
          </a:p>
          <a:p>
            <a:pPr algn="just">
              <a:lnSpc>
                <a:spcPts val="3058"/>
              </a:lnSpc>
            </a:pPr>
            <a:r>
              <a:rPr lang="en-US" sz="2200" spc="24">
                <a:solidFill>
                  <a:srgbClr val="2B3E56"/>
                </a:solidFill>
                <a:latin typeface="Noto Serif"/>
                <a:ea typeface="Noto Serif"/>
                <a:cs typeface="Noto Serif"/>
                <a:sym typeface="Noto Serif"/>
              </a:rPr>
              <a:t> i.investor_id) AS startups_invested</a:t>
            </a:r>
          </a:p>
          <a:p>
            <a:pPr algn="just">
              <a:lnSpc>
                <a:spcPts val="3058"/>
              </a:lnSpc>
            </a:pPr>
            <a:r>
              <a:rPr lang="en-US" sz="2200" spc="24">
                <a:solidFill>
                  <a:srgbClr val="2B3E56"/>
                </a:solidFill>
                <a:latin typeface="Noto Serif"/>
                <a:ea typeface="Noto Serif"/>
                <a:cs typeface="Noto Serif"/>
                <a:sym typeface="Noto Serif"/>
              </a:rPr>
              <a:t>FROM Investors i</a:t>
            </a:r>
          </a:p>
          <a:p>
            <a:pPr algn="just">
              <a:lnSpc>
                <a:spcPts val="3058"/>
              </a:lnSpc>
            </a:pPr>
            <a:r>
              <a:rPr lang="en-US" sz="2200" spc="24">
                <a:solidFill>
                  <a:srgbClr val="2B3E56"/>
                </a:solidFill>
                <a:latin typeface="Noto Serif"/>
                <a:ea typeface="Noto Serif"/>
                <a:cs typeface="Noto Serif"/>
                <a:sym typeface="Noto Serif"/>
              </a:rPr>
              <a:t>HAVING startups_invested &gt; 1</a:t>
            </a:r>
          </a:p>
          <a:p>
            <a:pPr algn="just">
              <a:lnSpc>
                <a:spcPts val="3058"/>
              </a:lnSpc>
            </a:pPr>
            <a:r>
              <a:rPr lang="en-US" sz="2200" spc="24">
                <a:solidFill>
                  <a:srgbClr val="2B3E56"/>
                </a:solidFill>
                <a:latin typeface="Noto Serif"/>
                <a:ea typeface="Noto Serif"/>
                <a:cs typeface="Noto Serif"/>
                <a:sym typeface="Noto Serif"/>
              </a:rPr>
              <a:t>ORDER BY startups_invested DESC;</a:t>
            </a:r>
          </a:p>
          <a:p>
            <a:pPr algn="just">
              <a:lnSpc>
                <a:spcPts val="3058"/>
              </a:lnSpc>
            </a:pPr>
          </a:p>
          <a:p>
            <a:pPr algn="l">
              <a:lnSpc>
                <a:spcPts val="2940"/>
              </a:lnSpc>
            </a:pPr>
          </a:p>
          <a:p>
            <a:pPr algn="l">
              <a:lnSpc>
                <a:spcPts val="4018"/>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2637456" y="-1396527"/>
            <a:ext cx="12815040" cy="13080054"/>
            <a:chOff x="0" y="0"/>
            <a:chExt cx="17086720" cy="17440072"/>
          </a:xfrm>
        </p:grpSpPr>
        <p:sp>
          <p:nvSpPr>
            <p:cNvPr name="Freeform 3" id="3"/>
            <p:cNvSpPr/>
            <p:nvPr/>
          </p:nvSpPr>
          <p:spPr>
            <a:xfrm flipH="false" flipV="false" rot="-3903177">
              <a:off x="1863757" y="2404775"/>
              <a:ext cx="13359206" cy="12630522"/>
            </a:xfrm>
            <a:custGeom>
              <a:avLst/>
              <a:gdLst/>
              <a:ahLst/>
              <a:cxnLst/>
              <a:rect r="r" b="b" t="t" l="l"/>
              <a:pathLst>
                <a:path h="12630522" w="13359206">
                  <a:moveTo>
                    <a:pt x="0" y="0"/>
                  </a:moveTo>
                  <a:lnTo>
                    <a:pt x="13359206" y="0"/>
                  </a:lnTo>
                  <a:lnTo>
                    <a:pt x="13359206" y="12630522"/>
                  </a:lnTo>
                  <a:lnTo>
                    <a:pt x="0" y="12630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813416">
              <a:off x="7576549" y="3564009"/>
              <a:ext cx="2163750" cy="10535598"/>
              <a:chOff x="0" y="0"/>
              <a:chExt cx="427407" cy="2081106"/>
            </a:xfrm>
          </p:grpSpPr>
          <p:sp>
            <p:nvSpPr>
              <p:cNvPr name="Freeform 5" id="5"/>
              <p:cNvSpPr/>
              <p:nvPr/>
            </p:nvSpPr>
            <p:spPr>
              <a:xfrm flipH="false" flipV="false" rot="0">
                <a:off x="0" y="0"/>
                <a:ext cx="427407" cy="2081106"/>
              </a:xfrm>
              <a:custGeom>
                <a:avLst/>
                <a:gdLst/>
                <a:ahLst/>
                <a:cxnLst/>
                <a:rect r="r" b="b" t="t" l="l"/>
                <a:pathLst>
                  <a:path h="2081106" w="427407">
                    <a:moveTo>
                      <a:pt x="0" y="0"/>
                    </a:moveTo>
                    <a:lnTo>
                      <a:pt x="427407" y="0"/>
                    </a:lnTo>
                    <a:lnTo>
                      <a:pt x="427407" y="2081106"/>
                    </a:lnTo>
                    <a:lnTo>
                      <a:pt x="0" y="2081106"/>
                    </a:lnTo>
                    <a:close/>
                  </a:path>
                </a:pathLst>
              </a:custGeom>
              <a:solidFill>
                <a:srgbClr val="FCCF31"/>
              </a:solidFill>
            </p:spPr>
          </p:sp>
          <p:sp>
            <p:nvSpPr>
              <p:cNvPr name="TextBox 6" id="6"/>
              <p:cNvSpPr txBox="true"/>
              <p:nvPr/>
            </p:nvSpPr>
            <p:spPr>
              <a:xfrm>
                <a:off x="0" y="-57150"/>
                <a:ext cx="427407" cy="2138256"/>
              </a:xfrm>
              <a:prstGeom prst="rect">
                <a:avLst/>
              </a:prstGeom>
            </p:spPr>
            <p:txBody>
              <a:bodyPr anchor="ctr" rtlCol="false" tIns="50800" lIns="50800" bIns="50800" rIns="50800"/>
              <a:lstStyle/>
              <a:p>
                <a:pPr algn="ctr">
                  <a:lnSpc>
                    <a:spcPts val="2100"/>
                  </a:lnSpc>
                </a:pPr>
              </a:p>
            </p:txBody>
          </p:sp>
        </p:grpSp>
      </p:grpSp>
      <p:grpSp>
        <p:nvGrpSpPr>
          <p:cNvPr name="Group 7" id="7"/>
          <p:cNvGrpSpPr/>
          <p:nvPr/>
        </p:nvGrpSpPr>
        <p:grpSpPr>
          <a:xfrm rot="0">
            <a:off x="6760391" y="1242183"/>
            <a:ext cx="10498909" cy="7657600"/>
            <a:chOff x="0" y="0"/>
            <a:chExt cx="14302208" cy="10431615"/>
          </a:xfrm>
        </p:grpSpPr>
        <p:sp>
          <p:nvSpPr>
            <p:cNvPr name="Freeform 8" id="8"/>
            <p:cNvSpPr/>
            <p:nvPr/>
          </p:nvSpPr>
          <p:spPr>
            <a:xfrm flipH="false" flipV="false" rot="0">
              <a:off x="31750" y="31750"/>
              <a:ext cx="14237466" cy="10368115"/>
            </a:xfrm>
            <a:custGeom>
              <a:avLst/>
              <a:gdLst/>
              <a:ahLst/>
              <a:cxnLst/>
              <a:rect r="r" b="b" t="t" l="l"/>
              <a:pathLst>
                <a:path h="10368115" w="14237466">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sp>
        <p:sp>
          <p:nvSpPr>
            <p:cNvPr name="Freeform 9" id="9"/>
            <p:cNvSpPr/>
            <p:nvPr/>
          </p:nvSpPr>
          <p:spPr>
            <a:xfrm flipH="false" flipV="false" rot="0">
              <a:off x="0" y="0"/>
              <a:ext cx="14302208" cy="10431616"/>
            </a:xfrm>
            <a:custGeom>
              <a:avLst/>
              <a:gdLst/>
              <a:ahLst/>
              <a:cxnLst/>
              <a:rect r="r" b="b" t="t" l="l"/>
              <a:pathLst>
                <a:path h="10431616" w="14302208">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sp>
      </p:grpSp>
      <p:grpSp>
        <p:nvGrpSpPr>
          <p:cNvPr name="Group 10" id="10"/>
          <p:cNvGrpSpPr/>
          <p:nvPr/>
        </p:nvGrpSpPr>
        <p:grpSpPr>
          <a:xfrm rot="-778578">
            <a:off x="1886744" y="3978309"/>
            <a:ext cx="4268607" cy="4268590"/>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1626" r="0" b="-1626"/>
              </a:stretch>
            </a:blipFill>
          </p:spPr>
        </p:sp>
      </p:grpSp>
      <p:sp>
        <p:nvSpPr>
          <p:cNvPr name="Freeform 12" id="12"/>
          <p:cNvSpPr/>
          <p:nvPr/>
        </p:nvSpPr>
        <p:spPr>
          <a:xfrm flipH="false" flipV="false" rot="-1568932">
            <a:off x="16073974" y="511583"/>
            <a:ext cx="1480813" cy="2123030"/>
          </a:xfrm>
          <a:custGeom>
            <a:avLst/>
            <a:gdLst/>
            <a:ahLst/>
            <a:cxnLst/>
            <a:rect r="r" b="b" t="t" l="l"/>
            <a:pathLst>
              <a:path h="2123030" w="1480813">
                <a:moveTo>
                  <a:pt x="0" y="0"/>
                </a:moveTo>
                <a:lnTo>
                  <a:pt x="1480813" y="0"/>
                </a:lnTo>
                <a:lnTo>
                  <a:pt x="1480813" y="2123030"/>
                </a:lnTo>
                <a:lnTo>
                  <a:pt x="0" y="2123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724560">
            <a:off x="1016838" y="2557894"/>
            <a:ext cx="5029249" cy="532865"/>
          </a:xfrm>
          <a:prstGeom prst="rect">
            <a:avLst/>
          </a:prstGeom>
        </p:spPr>
        <p:txBody>
          <a:bodyPr anchor="t" rtlCol="false" tIns="0" lIns="0" bIns="0" rIns="0">
            <a:spAutoFit/>
          </a:bodyPr>
          <a:lstStyle/>
          <a:p>
            <a:pPr algn="l">
              <a:lnSpc>
                <a:spcPts val="4389"/>
              </a:lnSpc>
              <a:spcBef>
                <a:spcPct val="0"/>
              </a:spcBef>
            </a:pPr>
            <a:r>
              <a:rPr lang="en-US" sz="3135">
                <a:solidFill>
                  <a:srgbClr val="000000"/>
                </a:solidFill>
                <a:latin typeface="TAN Headline"/>
                <a:ea typeface="TAN Headline"/>
                <a:cs typeface="TAN Headline"/>
                <a:sym typeface="TAN Headline"/>
              </a:rPr>
              <a:t>STARTUP FUNDING</a:t>
            </a:r>
          </a:p>
        </p:txBody>
      </p:sp>
      <p:sp>
        <p:nvSpPr>
          <p:cNvPr name="TextBox 14" id="14"/>
          <p:cNvSpPr txBox="true"/>
          <p:nvPr/>
        </p:nvSpPr>
        <p:spPr>
          <a:xfrm rot="0">
            <a:off x="6580099" y="4394532"/>
            <a:ext cx="10679201" cy="952242"/>
          </a:xfrm>
          <a:prstGeom prst="rect">
            <a:avLst/>
          </a:prstGeom>
        </p:spPr>
        <p:txBody>
          <a:bodyPr anchor="t" rtlCol="false" tIns="0" lIns="0" bIns="0" rIns="0">
            <a:spAutoFit/>
          </a:bodyPr>
          <a:lstStyle/>
          <a:p>
            <a:pPr algn="ctr">
              <a:lnSpc>
                <a:spcPts val="7889"/>
              </a:lnSpc>
              <a:spcBef>
                <a:spcPct val="0"/>
              </a:spcBef>
            </a:pPr>
            <a:r>
              <a:rPr lang="en-US" sz="5635">
                <a:solidFill>
                  <a:srgbClr val="000000"/>
                </a:solidFill>
                <a:latin typeface="TAN Headline"/>
                <a:ea typeface="TAN Headline"/>
                <a:cs typeface="TAN Headline"/>
                <a:sym typeface="TAN Headline"/>
              </a:rPr>
              <a:t>JOINS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771075" y="3627491"/>
            <a:ext cx="6417346" cy="5242586"/>
          </a:xfrm>
          <a:custGeom>
            <a:avLst/>
            <a:gdLst/>
            <a:ahLst/>
            <a:cxnLst/>
            <a:rect r="r" b="b" t="t" l="l"/>
            <a:pathLst>
              <a:path h="5242586" w="6417346">
                <a:moveTo>
                  <a:pt x="0" y="0"/>
                </a:moveTo>
                <a:lnTo>
                  <a:pt x="6417346" y="0"/>
                </a:lnTo>
                <a:lnTo>
                  <a:pt x="6417346" y="5242586"/>
                </a:lnTo>
                <a:lnTo>
                  <a:pt x="0" y="5242586"/>
                </a:lnTo>
                <a:lnTo>
                  <a:pt x="0" y="0"/>
                </a:lnTo>
                <a:close/>
              </a:path>
            </a:pathLst>
          </a:custGeom>
          <a:blipFill>
            <a:blip r:embed="rId4"/>
            <a:stretch>
              <a:fillRect l="0" t="0" r="0" b="0"/>
            </a:stretch>
          </a:blipFill>
        </p:spPr>
      </p:sp>
      <p:sp>
        <p:nvSpPr>
          <p:cNvPr name="TextBox 16" id="16"/>
          <p:cNvSpPr txBox="true"/>
          <p:nvPr/>
        </p:nvSpPr>
        <p:spPr>
          <a:xfrm rot="0">
            <a:off x="958954" y="3993732"/>
            <a:ext cx="9080536" cy="450228"/>
          </a:xfrm>
          <a:prstGeom prst="rect">
            <a:avLst/>
          </a:prstGeom>
        </p:spPr>
        <p:txBody>
          <a:bodyPr anchor="t" rtlCol="false" tIns="0" lIns="0" bIns="0" rIns="0">
            <a:spAutoFit/>
          </a:bodyPr>
          <a:lstStyle/>
          <a:p>
            <a:pPr algn="l">
              <a:lnSpc>
                <a:spcPts val="3430"/>
              </a:lnSpc>
            </a:pPr>
            <a:r>
              <a:rPr lang="en-US" sz="3500">
                <a:solidFill>
                  <a:srgbClr val="000000"/>
                </a:solidFill>
                <a:latin typeface="Noto Serif"/>
                <a:ea typeface="Noto Serif"/>
                <a:cs typeface="Noto Serif"/>
                <a:sym typeface="Noto Serif"/>
              </a:rPr>
              <a:t> </a:t>
            </a:r>
            <a:r>
              <a:rPr lang="en-US" sz="3500" b="true">
                <a:solidFill>
                  <a:srgbClr val="000000"/>
                </a:solidFill>
                <a:latin typeface="Noto Serif Bold"/>
                <a:ea typeface="Noto Serif Bold"/>
                <a:cs typeface="Noto Serif Bold"/>
                <a:sym typeface="Noto Serif Bold"/>
              </a:rPr>
              <a:t>Total Funding per Industry</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958954" y="4867476"/>
            <a:ext cx="8185046" cy="3587750"/>
          </a:xfrm>
          <a:prstGeom prst="rect">
            <a:avLst/>
          </a:prstGeom>
        </p:spPr>
        <p:txBody>
          <a:bodyPr anchor="t" rtlCol="false" tIns="0" lIns="0" bIns="0" rIns="0">
            <a:spAutoFit/>
          </a:bodyPr>
          <a:lstStyle/>
          <a:p>
            <a:pPr algn="l">
              <a:lnSpc>
                <a:spcPts val="4200"/>
              </a:lnSpc>
            </a:pPr>
            <a:r>
              <a:rPr lang="en-US" sz="3000" b="true">
                <a:solidFill>
                  <a:srgbClr val="FCF6E5"/>
                </a:solidFill>
                <a:latin typeface="Noto Serif Bold"/>
                <a:ea typeface="Noto Serif Bold"/>
                <a:cs typeface="Noto Serif Bold"/>
                <a:sym typeface="Noto Serif Bold"/>
              </a:rPr>
              <a:t> Syntax :</a:t>
            </a:r>
          </a:p>
          <a:p>
            <a:pPr algn="l">
              <a:lnSpc>
                <a:spcPts val="3499"/>
              </a:lnSpc>
            </a:pPr>
            <a:r>
              <a:rPr lang="en-US" sz="2499" b="true">
                <a:solidFill>
                  <a:srgbClr val="FCF6E5"/>
                </a:solidFill>
                <a:latin typeface="Noto Serif Bold"/>
                <a:ea typeface="Noto Serif Bold"/>
                <a:cs typeface="Noto Serif Bold"/>
                <a:sym typeface="Noto Serif Bold"/>
              </a:rPr>
              <a:t> </a:t>
            </a:r>
          </a:p>
          <a:p>
            <a:pPr algn="l">
              <a:lnSpc>
                <a:spcPts val="3499"/>
              </a:lnSpc>
            </a:pPr>
            <a:r>
              <a:rPr lang="en-US" sz="2499" spc="27">
                <a:solidFill>
                  <a:srgbClr val="2B3E56"/>
                </a:solidFill>
                <a:latin typeface="Noto Serif"/>
                <a:ea typeface="Noto Serif"/>
                <a:cs typeface="Noto Serif"/>
                <a:sym typeface="Noto Serif"/>
              </a:rPr>
              <a:t>SELECT s.industry, SUM(fr.amount) AS total_funding</a:t>
            </a:r>
          </a:p>
          <a:p>
            <a:pPr algn="l">
              <a:lnSpc>
                <a:spcPts val="3499"/>
              </a:lnSpc>
            </a:pPr>
            <a:r>
              <a:rPr lang="en-US" sz="2499" spc="27">
                <a:solidFill>
                  <a:srgbClr val="2B3E56"/>
                </a:solidFill>
                <a:latin typeface="Noto Serif"/>
                <a:ea typeface="Noto Serif"/>
                <a:cs typeface="Noto Serif"/>
                <a:sym typeface="Noto Serif"/>
              </a:rPr>
              <a:t>FROM Startups s</a:t>
            </a:r>
          </a:p>
          <a:p>
            <a:pPr algn="l">
              <a:lnSpc>
                <a:spcPts val="3499"/>
              </a:lnSpc>
            </a:pPr>
            <a:r>
              <a:rPr lang="en-US" sz="2499" spc="27">
                <a:solidFill>
                  <a:srgbClr val="2B3E56"/>
                </a:solidFill>
                <a:latin typeface="Noto Serif"/>
                <a:ea typeface="Noto Serif"/>
                <a:cs typeface="Noto Serif"/>
                <a:sym typeface="Noto Serif"/>
              </a:rPr>
              <a:t>JOIN FundingRounds fr ON s.startup_id = fr.startup_id</a:t>
            </a:r>
          </a:p>
          <a:p>
            <a:pPr algn="l">
              <a:lnSpc>
                <a:spcPts val="3499"/>
              </a:lnSpc>
            </a:pPr>
            <a:r>
              <a:rPr lang="en-US" sz="2499" spc="27">
                <a:solidFill>
                  <a:srgbClr val="2B3E56"/>
                </a:solidFill>
                <a:latin typeface="Noto Serif"/>
                <a:ea typeface="Noto Serif"/>
                <a:cs typeface="Noto Serif"/>
                <a:sym typeface="Noto Serif"/>
              </a:rPr>
              <a:t>GROUP BY s.industry</a:t>
            </a:r>
          </a:p>
          <a:p>
            <a:pPr algn="l">
              <a:lnSpc>
                <a:spcPts val="3499"/>
              </a:lnSpc>
            </a:pPr>
            <a:r>
              <a:rPr lang="en-US" sz="2499">
                <a:solidFill>
                  <a:srgbClr val="2B3E56"/>
                </a:solidFill>
                <a:latin typeface="Noto Serif"/>
                <a:ea typeface="Noto Serif"/>
                <a:cs typeface="Noto Serif"/>
                <a:sym typeface="Noto Serif"/>
              </a:rPr>
              <a:t>ORDER BY total_funding DESC;</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649128" y="4149285"/>
            <a:ext cx="6661239" cy="4198999"/>
          </a:xfrm>
          <a:custGeom>
            <a:avLst/>
            <a:gdLst/>
            <a:ahLst/>
            <a:cxnLst/>
            <a:rect r="r" b="b" t="t" l="l"/>
            <a:pathLst>
              <a:path h="4198999" w="6661239">
                <a:moveTo>
                  <a:pt x="0" y="0"/>
                </a:moveTo>
                <a:lnTo>
                  <a:pt x="6661239" y="0"/>
                </a:lnTo>
                <a:lnTo>
                  <a:pt x="6661239" y="4198999"/>
                </a:lnTo>
                <a:lnTo>
                  <a:pt x="0" y="4198999"/>
                </a:lnTo>
                <a:lnTo>
                  <a:pt x="0" y="0"/>
                </a:lnTo>
                <a:close/>
              </a:path>
            </a:pathLst>
          </a:custGeom>
          <a:blipFill>
            <a:blip r:embed="rId4"/>
            <a:stretch>
              <a:fillRect l="0" t="0" r="0" b="0"/>
            </a:stretch>
          </a:blipFill>
        </p:spPr>
      </p:sp>
      <p:sp>
        <p:nvSpPr>
          <p:cNvPr name="TextBox 16" id="16"/>
          <p:cNvSpPr txBox="true"/>
          <p:nvPr/>
        </p:nvSpPr>
        <p:spPr>
          <a:xfrm rot="0">
            <a:off x="1028700" y="3620551"/>
            <a:ext cx="9080536" cy="45022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Average Funding per Investor</a:t>
            </a:r>
            <a:r>
              <a:rPr lang="en-US" sz="3500" b="true">
                <a:solidFill>
                  <a:srgbClr val="000000"/>
                </a:solidFill>
                <a:latin typeface="Noto Serif Bold"/>
                <a:ea typeface="Noto Serif Bold"/>
                <a:cs typeface="Noto Serif Bold"/>
                <a:sym typeface="Noto Serif Bold"/>
              </a:rPr>
              <a:t> T</a:t>
            </a:r>
            <a:r>
              <a:rPr lang="en-US" sz="3500" b="true">
                <a:solidFill>
                  <a:srgbClr val="000000"/>
                </a:solidFill>
                <a:latin typeface="Noto Serif Bold"/>
                <a:ea typeface="Noto Serif Bold"/>
                <a:cs typeface="Noto Serif Bold"/>
                <a:sym typeface="Noto Serif Bold"/>
              </a:rPr>
              <a:t>ype</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1028700" y="4540639"/>
            <a:ext cx="8402028" cy="5089136"/>
          </a:xfrm>
          <a:prstGeom prst="rect">
            <a:avLst/>
          </a:prstGeom>
        </p:spPr>
        <p:txBody>
          <a:bodyPr anchor="t" rtlCol="false" tIns="0" lIns="0" bIns="0" rIns="0">
            <a:spAutoFit/>
          </a:bodyPr>
          <a:lstStyle/>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449"/>
              </a:lnSpc>
            </a:pPr>
            <a:r>
              <a:rPr lang="en-US" sz="2499" b="true">
                <a:solidFill>
                  <a:srgbClr val="FCF6E5"/>
                </a:solidFill>
                <a:latin typeface="Noto Serif Bold"/>
                <a:ea typeface="Noto Serif Bold"/>
                <a:cs typeface="Noto Serif Bold"/>
                <a:sym typeface="Noto Serif Bold"/>
              </a:rPr>
              <a:t> </a:t>
            </a:r>
          </a:p>
          <a:p>
            <a:pPr algn="just">
              <a:lnSpc>
                <a:spcPts val="3649"/>
              </a:lnSpc>
            </a:pPr>
            <a:r>
              <a:rPr lang="en-US" sz="2499" spc="27">
                <a:solidFill>
                  <a:srgbClr val="2B3E56"/>
                </a:solidFill>
                <a:latin typeface="Noto Serif"/>
                <a:ea typeface="Noto Serif"/>
                <a:cs typeface="Noto Serif"/>
                <a:sym typeface="Noto Serif"/>
              </a:rPr>
              <a:t>SELECT i.type, AVG(fr.amount) AS avg_investment</a:t>
            </a:r>
          </a:p>
          <a:p>
            <a:pPr algn="just">
              <a:lnSpc>
                <a:spcPts val="3649"/>
              </a:lnSpc>
            </a:pPr>
            <a:r>
              <a:rPr lang="en-US" sz="2499" spc="27">
                <a:solidFill>
                  <a:srgbClr val="2B3E56"/>
                </a:solidFill>
                <a:latin typeface="Noto Serif"/>
                <a:ea typeface="Noto Serif"/>
                <a:cs typeface="Noto Serif"/>
                <a:sym typeface="Noto Serif"/>
              </a:rPr>
              <a:t>FROM Investors i</a:t>
            </a:r>
          </a:p>
          <a:p>
            <a:pPr algn="just">
              <a:lnSpc>
                <a:spcPts val="3649"/>
              </a:lnSpc>
            </a:pPr>
            <a:r>
              <a:rPr lang="en-US" sz="2499" spc="27">
                <a:solidFill>
                  <a:srgbClr val="2B3E56"/>
                </a:solidFill>
                <a:latin typeface="Noto Serif"/>
                <a:ea typeface="Noto Serif"/>
                <a:cs typeface="Noto Serif"/>
                <a:sym typeface="Noto Serif"/>
              </a:rPr>
              <a:t>JOIN FundingRounds fr ON </a:t>
            </a:r>
          </a:p>
          <a:p>
            <a:pPr algn="just">
              <a:lnSpc>
                <a:spcPts val="3649"/>
              </a:lnSpc>
            </a:pPr>
            <a:r>
              <a:rPr lang="en-US" sz="2499" spc="27">
                <a:solidFill>
                  <a:srgbClr val="2B3E56"/>
                </a:solidFill>
                <a:latin typeface="Noto Serif"/>
                <a:ea typeface="Noto Serif"/>
                <a:cs typeface="Noto Serif"/>
                <a:sym typeface="Noto Serif"/>
              </a:rPr>
              <a:t>i.investor_id = fr.investor_id</a:t>
            </a:r>
          </a:p>
          <a:p>
            <a:pPr algn="just">
              <a:lnSpc>
                <a:spcPts val="3649"/>
              </a:lnSpc>
            </a:pPr>
            <a:r>
              <a:rPr lang="en-US" sz="2499" spc="27">
                <a:solidFill>
                  <a:srgbClr val="2B3E56"/>
                </a:solidFill>
                <a:latin typeface="Noto Serif"/>
                <a:ea typeface="Noto Serif"/>
                <a:cs typeface="Noto Serif"/>
                <a:sym typeface="Noto Serif"/>
              </a:rPr>
              <a:t>GROUP BY i.type</a:t>
            </a:r>
          </a:p>
          <a:p>
            <a:pPr algn="just">
              <a:lnSpc>
                <a:spcPts val="3649"/>
              </a:lnSpc>
            </a:pPr>
            <a:r>
              <a:rPr lang="en-US" sz="2499" spc="27">
                <a:solidFill>
                  <a:srgbClr val="2B3E56"/>
                </a:solidFill>
                <a:latin typeface="Noto Serif"/>
                <a:ea typeface="Noto Serif"/>
                <a:cs typeface="Noto Serif"/>
                <a:sym typeface="Noto Serif"/>
              </a:rPr>
              <a:t>ORDER BY avg_investment DESC;</a:t>
            </a:r>
          </a:p>
          <a:p>
            <a:pPr algn="just">
              <a:lnSpc>
                <a:spcPts val="3649"/>
              </a:lnSpc>
            </a:pPr>
          </a:p>
          <a:p>
            <a:pPr algn="l">
              <a:lnSpc>
                <a:spcPts val="4380"/>
              </a:lnSpc>
            </a:pPr>
          </a:p>
          <a:p>
            <a:pPr algn="l">
              <a:lnSpc>
                <a:spcPts val="598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sp>
        <p:nvSpPr>
          <p:cNvPr name="Freeform 2" id="2"/>
          <p:cNvSpPr/>
          <p:nvPr/>
        </p:nvSpPr>
        <p:spPr>
          <a:xfrm flipH="false" flipV="false" rot="0">
            <a:off x="1229593" y="0"/>
            <a:ext cx="15741264" cy="10287000"/>
          </a:xfrm>
          <a:custGeom>
            <a:avLst/>
            <a:gdLst/>
            <a:ahLst/>
            <a:cxnLst/>
            <a:rect r="r" b="b" t="t" l="l"/>
            <a:pathLst>
              <a:path h="10287000" w="15741264">
                <a:moveTo>
                  <a:pt x="0" y="0"/>
                </a:moveTo>
                <a:lnTo>
                  <a:pt x="15741264" y="0"/>
                </a:lnTo>
                <a:lnTo>
                  <a:pt x="15741264" y="10287000"/>
                </a:lnTo>
                <a:lnTo>
                  <a:pt x="0" y="10287000"/>
                </a:lnTo>
                <a:lnTo>
                  <a:pt x="0" y="0"/>
                </a:lnTo>
                <a:close/>
              </a:path>
            </a:pathLst>
          </a:custGeom>
          <a:blipFill>
            <a:blip r:embed="rId2"/>
            <a:stretch>
              <a:fillRect l="0" t="-496" r="0" b="-496"/>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681937" y="4287924"/>
            <a:ext cx="6595621" cy="3921721"/>
          </a:xfrm>
          <a:custGeom>
            <a:avLst/>
            <a:gdLst/>
            <a:ahLst/>
            <a:cxnLst/>
            <a:rect r="r" b="b" t="t" l="l"/>
            <a:pathLst>
              <a:path h="3921721" w="6595621">
                <a:moveTo>
                  <a:pt x="0" y="0"/>
                </a:moveTo>
                <a:lnTo>
                  <a:pt x="6595621" y="0"/>
                </a:lnTo>
                <a:lnTo>
                  <a:pt x="6595621" y="3921721"/>
                </a:lnTo>
                <a:lnTo>
                  <a:pt x="0" y="3921721"/>
                </a:lnTo>
                <a:lnTo>
                  <a:pt x="0" y="0"/>
                </a:lnTo>
                <a:close/>
              </a:path>
            </a:pathLst>
          </a:custGeom>
          <a:blipFill>
            <a:blip r:embed="rId4"/>
            <a:stretch>
              <a:fillRect l="0" t="0" r="0" b="0"/>
            </a:stretch>
          </a:blipFill>
        </p:spPr>
      </p:sp>
      <p:sp>
        <p:nvSpPr>
          <p:cNvPr name="TextBox 16" id="16"/>
          <p:cNvSpPr txBox="true"/>
          <p:nvPr/>
        </p:nvSpPr>
        <p:spPr>
          <a:xfrm rot="0">
            <a:off x="1028700" y="3496477"/>
            <a:ext cx="8467690"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Incubator With Highest Resource Allocation</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871483" y="5015732"/>
            <a:ext cx="8782125" cy="4194943"/>
          </a:xfrm>
          <a:prstGeom prst="rect">
            <a:avLst/>
          </a:prstGeom>
        </p:spPr>
        <p:txBody>
          <a:bodyPr anchor="t" rtlCol="false" tIns="0" lIns="0" bIns="0" rIns="0">
            <a:spAutoFit/>
          </a:bodyPr>
          <a:lstStyle/>
          <a:p>
            <a:pPr algn="l">
              <a:lnSpc>
                <a:spcPts val="2940"/>
              </a:lnSpc>
            </a:pPr>
            <a:r>
              <a:rPr lang="en-US" sz="3000" b="true">
                <a:solidFill>
                  <a:srgbClr val="FCF6E5"/>
                </a:solidFill>
                <a:latin typeface="Noto Serif Bold"/>
                <a:ea typeface="Noto Serif Bold"/>
                <a:cs typeface="Noto Serif Bold"/>
                <a:sym typeface="Noto Serif Bold"/>
              </a:rPr>
              <a:t>Syntax :</a:t>
            </a:r>
          </a:p>
          <a:p>
            <a:pPr algn="l">
              <a:lnSpc>
                <a:spcPts val="2940"/>
              </a:lnSpc>
            </a:pPr>
          </a:p>
          <a:p>
            <a:pPr algn="just">
              <a:lnSpc>
                <a:spcPts val="3874"/>
              </a:lnSpc>
            </a:pPr>
            <a:r>
              <a:rPr lang="en-US" sz="2499" spc="27">
                <a:solidFill>
                  <a:srgbClr val="2B3E56"/>
                </a:solidFill>
                <a:latin typeface="Noto Serif"/>
                <a:ea typeface="Noto Serif"/>
                <a:cs typeface="Noto Serif"/>
                <a:sym typeface="Noto Serif"/>
              </a:rPr>
              <a:t>SELECT i.name, COUNT(r.resource_id) </a:t>
            </a:r>
          </a:p>
          <a:p>
            <a:pPr algn="just">
              <a:lnSpc>
                <a:spcPts val="3874"/>
              </a:lnSpc>
            </a:pPr>
            <a:r>
              <a:rPr lang="en-US" sz="2499" spc="27">
                <a:solidFill>
                  <a:srgbClr val="2B3E56"/>
                </a:solidFill>
                <a:latin typeface="Noto Serif"/>
                <a:ea typeface="Noto Serif"/>
                <a:cs typeface="Noto Serif"/>
                <a:sym typeface="Noto Serif"/>
              </a:rPr>
              <a:t>AS total_resources</a:t>
            </a:r>
          </a:p>
          <a:p>
            <a:pPr algn="just">
              <a:lnSpc>
                <a:spcPts val="3874"/>
              </a:lnSpc>
            </a:pPr>
            <a:r>
              <a:rPr lang="en-US" sz="2499" spc="27">
                <a:solidFill>
                  <a:srgbClr val="2B3E56"/>
                </a:solidFill>
                <a:latin typeface="Noto Serif"/>
                <a:ea typeface="Noto Serif"/>
                <a:cs typeface="Noto Serif"/>
                <a:sym typeface="Noto Serif"/>
              </a:rPr>
              <a:t>FROM Incubators i</a:t>
            </a:r>
          </a:p>
          <a:p>
            <a:pPr algn="just">
              <a:lnSpc>
                <a:spcPts val="3874"/>
              </a:lnSpc>
            </a:pPr>
            <a:r>
              <a:rPr lang="en-US" sz="2499" spc="27">
                <a:solidFill>
                  <a:srgbClr val="2B3E56"/>
                </a:solidFill>
                <a:latin typeface="Noto Serif"/>
                <a:ea typeface="Noto Serif"/>
                <a:cs typeface="Noto Serif"/>
                <a:sym typeface="Noto Serif"/>
              </a:rPr>
              <a:t>JOIN Resources r ON i.incubator_id = r.incubator_id</a:t>
            </a:r>
          </a:p>
          <a:p>
            <a:pPr algn="just">
              <a:lnSpc>
                <a:spcPts val="3874"/>
              </a:lnSpc>
            </a:pPr>
            <a:r>
              <a:rPr lang="en-US" sz="2499" spc="27">
                <a:solidFill>
                  <a:srgbClr val="2B3E56"/>
                </a:solidFill>
                <a:latin typeface="Noto Serif"/>
                <a:ea typeface="Noto Serif"/>
                <a:cs typeface="Noto Serif"/>
                <a:sym typeface="Noto Serif"/>
              </a:rPr>
              <a:t>GROUP BY i.incubator_id</a:t>
            </a:r>
          </a:p>
          <a:p>
            <a:pPr algn="just">
              <a:lnSpc>
                <a:spcPts val="3874"/>
              </a:lnSpc>
            </a:pPr>
            <a:r>
              <a:rPr lang="en-US" sz="2499" spc="27">
                <a:solidFill>
                  <a:srgbClr val="2B3E56"/>
                </a:solidFill>
                <a:latin typeface="Noto Serif"/>
                <a:ea typeface="Noto Serif"/>
                <a:cs typeface="Noto Serif"/>
                <a:sym typeface="Noto Serif"/>
              </a:rPr>
              <a:t>ORDER BY total_resources DESC;</a:t>
            </a:r>
          </a:p>
          <a:p>
            <a:pPr algn="l">
              <a:lnSpc>
                <a:spcPts val="4018"/>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693101" y="3268762"/>
            <a:ext cx="4573293" cy="5989538"/>
          </a:xfrm>
          <a:custGeom>
            <a:avLst/>
            <a:gdLst/>
            <a:ahLst/>
            <a:cxnLst/>
            <a:rect r="r" b="b" t="t" l="l"/>
            <a:pathLst>
              <a:path h="5989538" w="4573293">
                <a:moveTo>
                  <a:pt x="0" y="0"/>
                </a:moveTo>
                <a:lnTo>
                  <a:pt x="4573293" y="0"/>
                </a:lnTo>
                <a:lnTo>
                  <a:pt x="4573293" y="5989538"/>
                </a:lnTo>
                <a:lnTo>
                  <a:pt x="0" y="5989538"/>
                </a:lnTo>
                <a:lnTo>
                  <a:pt x="0" y="0"/>
                </a:lnTo>
                <a:close/>
              </a:path>
            </a:pathLst>
          </a:custGeom>
          <a:blipFill>
            <a:blip r:embed="rId4"/>
            <a:stretch>
              <a:fillRect l="0" t="0" r="0" b="0"/>
            </a:stretch>
          </a:blipFill>
        </p:spPr>
      </p:sp>
      <p:sp>
        <p:nvSpPr>
          <p:cNvPr name="TextBox 16" id="16"/>
          <p:cNvSpPr txBox="true"/>
          <p:nvPr/>
        </p:nvSpPr>
        <p:spPr>
          <a:xfrm rot="0">
            <a:off x="1028700" y="3647161"/>
            <a:ext cx="9080536"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Startups With Bot</a:t>
            </a:r>
            <a:r>
              <a:rPr lang="en-US" sz="3500" b="true">
                <a:solidFill>
                  <a:srgbClr val="000000"/>
                </a:solidFill>
                <a:latin typeface="Noto Serif Bold"/>
                <a:ea typeface="Noto Serif Bold"/>
                <a:cs typeface="Noto Serif Bold"/>
                <a:sym typeface="Noto Serif Bold"/>
              </a:rPr>
              <a:t>h Mentorship and Resources</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802910" y="4754614"/>
            <a:ext cx="8628957" cy="4559300"/>
          </a:xfrm>
          <a:prstGeom prst="rect">
            <a:avLst/>
          </a:prstGeom>
        </p:spPr>
        <p:txBody>
          <a:bodyPr anchor="t" rtlCol="false" tIns="0" lIns="0" bIns="0" rIns="0">
            <a:spAutoFit/>
          </a:bodyPr>
          <a:lstStyle/>
          <a:p>
            <a:pPr algn="l">
              <a:lnSpc>
                <a:spcPts val="4200"/>
              </a:lnSpc>
            </a:pPr>
            <a:r>
              <a:rPr lang="en-US" sz="3000" b="true">
                <a:solidFill>
                  <a:srgbClr val="FCF6E5"/>
                </a:solidFill>
                <a:latin typeface="Noto Serif Bold"/>
                <a:ea typeface="Noto Serif Bold"/>
                <a:cs typeface="Noto Serif Bold"/>
                <a:sym typeface="Noto Serif Bold"/>
              </a:rPr>
              <a:t>Syntax :</a:t>
            </a:r>
          </a:p>
          <a:p>
            <a:pPr algn="l">
              <a:lnSpc>
                <a:spcPts val="4200"/>
              </a:lnSpc>
            </a:pPr>
          </a:p>
          <a:p>
            <a:pPr algn="just">
              <a:lnSpc>
                <a:spcPts val="3499"/>
              </a:lnSpc>
            </a:pPr>
            <a:r>
              <a:rPr lang="en-US" sz="2499" spc="27">
                <a:solidFill>
                  <a:srgbClr val="2B3E56"/>
                </a:solidFill>
                <a:latin typeface="Noto Serif"/>
                <a:ea typeface="Noto Serif"/>
                <a:cs typeface="Noto Serif"/>
                <a:sym typeface="Noto Serif"/>
              </a:rPr>
              <a:t>SELECT s.name, COUNT(DISTINCT m.mentorship_id) AS mentorship_count, COUNT(DISTINCT r.resource_id) AS resource_count FROM Startups s LEFT JOIN Mentorship m ON s.startup_id = m.startup_id</a:t>
            </a:r>
          </a:p>
          <a:p>
            <a:pPr algn="just">
              <a:lnSpc>
                <a:spcPts val="3499"/>
              </a:lnSpc>
            </a:pPr>
            <a:r>
              <a:rPr lang="en-US" sz="2499" spc="27">
                <a:solidFill>
                  <a:srgbClr val="2B3E56"/>
                </a:solidFill>
                <a:latin typeface="Noto Serif"/>
                <a:ea typeface="Noto Serif"/>
                <a:cs typeface="Noto Serif"/>
                <a:sym typeface="Noto Serif"/>
              </a:rPr>
              <a:t>LEFT JOIN Resources r ON s.startup_id = r.startup_id</a:t>
            </a:r>
          </a:p>
          <a:p>
            <a:pPr algn="just">
              <a:lnSpc>
                <a:spcPts val="3499"/>
              </a:lnSpc>
            </a:pPr>
            <a:r>
              <a:rPr lang="en-US" sz="2499" spc="27">
                <a:solidFill>
                  <a:srgbClr val="2B3E56"/>
                </a:solidFill>
                <a:latin typeface="Noto Serif"/>
                <a:ea typeface="Noto Serif"/>
                <a:cs typeface="Noto Serif"/>
                <a:sym typeface="Noto Serif"/>
              </a:rPr>
              <a:t>GROUP BY s.startup_id</a:t>
            </a:r>
          </a:p>
          <a:p>
            <a:pPr algn="l">
              <a:lnSpc>
                <a:spcPts val="3499"/>
              </a:lnSpc>
            </a:pPr>
            <a:r>
              <a:rPr lang="en-US" sz="2499">
                <a:solidFill>
                  <a:srgbClr val="2B3E56"/>
                </a:solidFill>
                <a:latin typeface="Noto Serif"/>
                <a:ea typeface="Noto Serif"/>
                <a:cs typeface="Noto Serif"/>
                <a:sym typeface="Noto Serif"/>
              </a:rPr>
              <a:t>ORDER BY mentorship_count DESC, resource_count DESC;</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608535" y="3668678"/>
            <a:ext cx="6742425" cy="5194983"/>
          </a:xfrm>
          <a:custGeom>
            <a:avLst/>
            <a:gdLst/>
            <a:ahLst/>
            <a:cxnLst/>
            <a:rect r="r" b="b" t="t" l="l"/>
            <a:pathLst>
              <a:path h="5194983" w="6742425">
                <a:moveTo>
                  <a:pt x="0" y="0"/>
                </a:moveTo>
                <a:lnTo>
                  <a:pt x="6742425" y="0"/>
                </a:lnTo>
                <a:lnTo>
                  <a:pt x="6742425" y="5194983"/>
                </a:lnTo>
                <a:lnTo>
                  <a:pt x="0" y="5194983"/>
                </a:lnTo>
                <a:lnTo>
                  <a:pt x="0" y="0"/>
                </a:lnTo>
                <a:close/>
              </a:path>
            </a:pathLst>
          </a:custGeom>
          <a:blipFill>
            <a:blip r:embed="rId4"/>
            <a:stretch>
              <a:fillRect l="0" t="0" r="0" b="0"/>
            </a:stretch>
          </a:blipFill>
        </p:spPr>
      </p:sp>
      <p:sp>
        <p:nvSpPr>
          <p:cNvPr name="TextBox 16" id="16"/>
          <p:cNvSpPr txBox="true"/>
          <p:nvPr/>
        </p:nvSpPr>
        <p:spPr>
          <a:xfrm rot="0">
            <a:off x="1028700" y="3737136"/>
            <a:ext cx="9080536" cy="45022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M</a:t>
            </a:r>
            <a:r>
              <a:rPr lang="en-US" sz="3500" b="true">
                <a:solidFill>
                  <a:srgbClr val="000000"/>
                </a:solidFill>
                <a:latin typeface="Noto Serif Bold"/>
                <a:ea typeface="Noto Serif Bold"/>
                <a:cs typeface="Noto Serif Bold"/>
                <a:sym typeface="Noto Serif Bold"/>
              </a:rPr>
              <a:t>ost Popular Resource Types</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1028700" y="4615170"/>
            <a:ext cx="8628957" cy="3244850"/>
          </a:xfrm>
          <a:prstGeom prst="rect">
            <a:avLst/>
          </a:prstGeom>
        </p:spPr>
        <p:txBody>
          <a:bodyPr anchor="t" rtlCol="false" tIns="0" lIns="0" bIns="0" rIns="0">
            <a:spAutoFit/>
          </a:bodyPr>
          <a:lstStyle/>
          <a:p>
            <a:pPr algn="l">
              <a:lnSpc>
                <a:spcPts val="4200"/>
              </a:lnSpc>
            </a:pPr>
            <a:r>
              <a:rPr lang="en-US" sz="3000" b="true">
                <a:solidFill>
                  <a:srgbClr val="FCF6E5"/>
                </a:solidFill>
                <a:latin typeface="Noto Serif Bold"/>
                <a:ea typeface="Noto Serif Bold"/>
                <a:cs typeface="Noto Serif Bold"/>
                <a:sym typeface="Noto Serif Bold"/>
              </a:rPr>
              <a:t>Syntax :</a:t>
            </a:r>
          </a:p>
          <a:p>
            <a:pPr algn="l">
              <a:lnSpc>
                <a:spcPts val="4200"/>
              </a:lnSpc>
            </a:pPr>
          </a:p>
          <a:p>
            <a:pPr algn="just">
              <a:lnSpc>
                <a:spcPts val="3499"/>
              </a:lnSpc>
            </a:pPr>
            <a:r>
              <a:rPr lang="en-US" sz="2499" spc="27">
                <a:solidFill>
                  <a:srgbClr val="2B3E56"/>
                </a:solidFill>
                <a:latin typeface="Noto Serif"/>
                <a:ea typeface="Noto Serif"/>
                <a:cs typeface="Noto Serif"/>
                <a:sym typeface="Noto Serif"/>
              </a:rPr>
              <a:t>SELECT r.resource_type, COUNT(*) AS total_allocations</a:t>
            </a:r>
          </a:p>
          <a:p>
            <a:pPr algn="just">
              <a:lnSpc>
                <a:spcPts val="3499"/>
              </a:lnSpc>
            </a:pPr>
            <a:r>
              <a:rPr lang="en-US" sz="2499" spc="27">
                <a:solidFill>
                  <a:srgbClr val="2B3E56"/>
                </a:solidFill>
                <a:latin typeface="Noto Serif"/>
                <a:ea typeface="Noto Serif"/>
                <a:cs typeface="Noto Serif"/>
                <a:sym typeface="Noto Serif"/>
              </a:rPr>
              <a:t>FROM Resources r</a:t>
            </a:r>
          </a:p>
          <a:p>
            <a:pPr algn="just">
              <a:lnSpc>
                <a:spcPts val="3499"/>
              </a:lnSpc>
            </a:pPr>
            <a:r>
              <a:rPr lang="en-US" sz="2499" spc="27">
                <a:solidFill>
                  <a:srgbClr val="2B3E56"/>
                </a:solidFill>
                <a:latin typeface="Noto Serif"/>
                <a:ea typeface="Noto Serif"/>
                <a:cs typeface="Noto Serif"/>
                <a:sym typeface="Noto Serif"/>
              </a:rPr>
              <a:t>GROUP BY r.resource_type</a:t>
            </a:r>
          </a:p>
          <a:p>
            <a:pPr algn="just">
              <a:lnSpc>
                <a:spcPts val="3499"/>
              </a:lnSpc>
            </a:pPr>
            <a:r>
              <a:rPr lang="en-US" sz="2499" spc="27">
                <a:solidFill>
                  <a:srgbClr val="2B3E56"/>
                </a:solidFill>
                <a:latin typeface="Noto Serif"/>
                <a:ea typeface="Noto Serif"/>
                <a:cs typeface="Noto Serif"/>
                <a:sym typeface="Noto Serif"/>
              </a:rPr>
              <a:t>OR</a:t>
            </a:r>
            <a:r>
              <a:rPr lang="en-US" sz="2499" spc="27">
                <a:solidFill>
                  <a:srgbClr val="2B3E56"/>
                </a:solidFill>
                <a:latin typeface="Noto Serif"/>
                <a:ea typeface="Noto Serif"/>
                <a:cs typeface="Noto Serif"/>
                <a:sym typeface="Noto Serif"/>
              </a:rPr>
              <a:t>DER BY total_allocations DESC;</a:t>
            </a:r>
          </a:p>
          <a:p>
            <a:pPr algn="l">
              <a:lnSpc>
                <a:spcPts val="349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785845" y="3383874"/>
            <a:ext cx="4387806" cy="5729821"/>
          </a:xfrm>
          <a:custGeom>
            <a:avLst/>
            <a:gdLst/>
            <a:ahLst/>
            <a:cxnLst/>
            <a:rect r="r" b="b" t="t" l="l"/>
            <a:pathLst>
              <a:path h="5729821" w="4387806">
                <a:moveTo>
                  <a:pt x="0" y="0"/>
                </a:moveTo>
                <a:lnTo>
                  <a:pt x="4387806" y="0"/>
                </a:lnTo>
                <a:lnTo>
                  <a:pt x="4387806" y="5729821"/>
                </a:lnTo>
                <a:lnTo>
                  <a:pt x="0" y="5729821"/>
                </a:lnTo>
                <a:lnTo>
                  <a:pt x="0" y="0"/>
                </a:lnTo>
                <a:close/>
              </a:path>
            </a:pathLst>
          </a:custGeom>
          <a:blipFill>
            <a:blip r:embed="rId4"/>
            <a:stretch>
              <a:fillRect l="0" t="0" r="0" b="0"/>
            </a:stretch>
          </a:blipFill>
        </p:spPr>
      </p:sp>
      <p:sp>
        <p:nvSpPr>
          <p:cNvPr name="TextBox 16" id="16"/>
          <p:cNvSpPr txBox="true"/>
          <p:nvPr/>
        </p:nvSpPr>
        <p:spPr>
          <a:xfrm rot="0">
            <a:off x="1028700" y="3647161"/>
            <a:ext cx="9080536"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Incubators Suppor</a:t>
            </a:r>
            <a:r>
              <a:rPr lang="en-US" sz="3500" b="true">
                <a:solidFill>
                  <a:srgbClr val="000000"/>
                </a:solidFill>
                <a:latin typeface="Noto Serif Bold"/>
                <a:ea typeface="Noto Serif Bold"/>
                <a:cs typeface="Noto Serif Bold"/>
                <a:sym typeface="Noto Serif Bold"/>
              </a:rPr>
              <a:t>ting Most Funded Startups</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802910" y="4699000"/>
            <a:ext cx="8628957" cy="4559300"/>
          </a:xfrm>
          <a:prstGeom prst="rect">
            <a:avLst/>
          </a:prstGeom>
        </p:spPr>
        <p:txBody>
          <a:bodyPr anchor="t" rtlCol="false" tIns="0" lIns="0" bIns="0" rIns="0">
            <a:spAutoFit/>
          </a:bodyPr>
          <a:lstStyle/>
          <a:p>
            <a:pPr algn="l">
              <a:lnSpc>
                <a:spcPts val="4200"/>
              </a:lnSpc>
            </a:pPr>
            <a:r>
              <a:rPr lang="en-US" sz="3000" b="true">
                <a:solidFill>
                  <a:srgbClr val="FCF6E5"/>
                </a:solidFill>
                <a:latin typeface="Noto Serif Bold"/>
                <a:ea typeface="Noto Serif Bold"/>
                <a:cs typeface="Noto Serif Bold"/>
                <a:sym typeface="Noto Serif Bold"/>
              </a:rPr>
              <a:t>Syntax :</a:t>
            </a:r>
          </a:p>
          <a:p>
            <a:pPr algn="l">
              <a:lnSpc>
                <a:spcPts val="4200"/>
              </a:lnSpc>
            </a:pPr>
          </a:p>
          <a:p>
            <a:pPr algn="just">
              <a:lnSpc>
                <a:spcPts val="3499"/>
              </a:lnSpc>
            </a:pPr>
            <a:r>
              <a:rPr lang="en-US" sz="2499" spc="27">
                <a:solidFill>
                  <a:srgbClr val="2B3E56"/>
                </a:solidFill>
                <a:latin typeface="Noto Serif"/>
                <a:ea typeface="Noto Serif"/>
                <a:cs typeface="Noto Serif"/>
                <a:sym typeface="Noto Serif"/>
              </a:rPr>
              <a:t>SELECT inc.name, COUNT(DISTINCT s.startup_id) AS funded_startups FROM Incubators inc JOIN Mentorship m ON inc.incubator_id = m.incubator_id</a:t>
            </a:r>
          </a:p>
          <a:p>
            <a:pPr algn="just">
              <a:lnSpc>
                <a:spcPts val="3499"/>
              </a:lnSpc>
            </a:pPr>
            <a:r>
              <a:rPr lang="en-US" sz="2499" spc="27">
                <a:solidFill>
                  <a:srgbClr val="2B3E56"/>
                </a:solidFill>
                <a:latin typeface="Noto Serif"/>
                <a:ea typeface="Noto Serif"/>
                <a:cs typeface="Noto Serif"/>
                <a:sym typeface="Noto Serif"/>
              </a:rPr>
              <a:t>JOIN FundingRounds fr ON m.startup_id = fr.startup_id</a:t>
            </a:r>
          </a:p>
          <a:p>
            <a:pPr algn="just">
              <a:lnSpc>
                <a:spcPts val="3499"/>
              </a:lnSpc>
            </a:pPr>
            <a:r>
              <a:rPr lang="en-US" sz="2499" spc="27">
                <a:solidFill>
                  <a:srgbClr val="2B3E56"/>
                </a:solidFill>
                <a:latin typeface="Noto Serif"/>
                <a:ea typeface="Noto Serif"/>
                <a:cs typeface="Noto Serif"/>
                <a:sym typeface="Noto Serif"/>
              </a:rPr>
              <a:t>JOIN Startups s ON fr.startup_id = s.startup_id</a:t>
            </a:r>
          </a:p>
          <a:p>
            <a:pPr algn="just">
              <a:lnSpc>
                <a:spcPts val="3499"/>
              </a:lnSpc>
            </a:pPr>
            <a:r>
              <a:rPr lang="en-US" sz="2499" spc="27">
                <a:solidFill>
                  <a:srgbClr val="2B3E56"/>
                </a:solidFill>
                <a:latin typeface="Noto Serif"/>
                <a:ea typeface="Noto Serif"/>
                <a:cs typeface="Noto Serif"/>
                <a:sym typeface="Noto Serif"/>
              </a:rPr>
              <a:t>GROUP BY inc.incubator_id</a:t>
            </a:r>
          </a:p>
          <a:p>
            <a:pPr algn="just">
              <a:lnSpc>
                <a:spcPts val="3499"/>
              </a:lnSpc>
            </a:pPr>
            <a:r>
              <a:rPr lang="en-US" sz="2499" spc="27">
                <a:solidFill>
                  <a:srgbClr val="2B3E56"/>
                </a:solidFill>
                <a:latin typeface="Noto Serif"/>
                <a:ea typeface="Noto Serif"/>
                <a:cs typeface="Noto Serif"/>
                <a:sym typeface="Noto Serif"/>
              </a:rPr>
              <a:t>ORDER BY funded_startups DESC;</a:t>
            </a:r>
          </a:p>
          <a:p>
            <a:pPr algn="l">
              <a:lnSpc>
                <a:spcPts val="349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785845" y="3383874"/>
            <a:ext cx="4387806" cy="5729821"/>
          </a:xfrm>
          <a:custGeom>
            <a:avLst/>
            <a:gdLst/>
            <a:ahLst/>
            <a:cxnLst/>
            <a:rect r="r" b="b" t="t" l="l"/>
            <a:pathLst>
              <a:path h="5729821" w="4387806">
                <a:moveTo>
                  <a:pt x="0" y="0"/>
                </a:moveTo>
                <a:lnTo>
                  <a:pt x="4387806" y="0"/>
                </a:lnTo>
                <a:lnTo>
                  <a:pt x="4387806" y="5729821"/>
                </a:lnTo>
                <a:lnTo>
                  <a:pt x="0" y="5729821"/>
                </a:lnTo>
                <a:lnTo>
                  <a:pt x="0" y="0"/>
                </a:lnTo>
                <a:close/>
              </a:path>
            </a:pathLst>
          </a:custGeom>
          <a:blipFill>
            <a:blip r:embed="rId4"/>
            <a:stretch>
              <a:fillRect l="0" t="0" r="0" b="0"/>
            </a:stretch>
          </a:blipFill>
        </p:spPr>
      </p:sp>
      <p:sp>
        <p:nvSpPr>
          <p:cNvPr name="TextBox 16" id="16"/>
          <p:cNvSpPr txBox="true"/>
          <p:nvPr/>
        </p:nvSpPr>
        <p:spPr>
          <a:xfrm rot="0">
            <a:off x="1028700" y="3647161"/>
            <a:ext cx="9080536"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How mu</a:t>
            </a:r>
            <a:r>
              <a:rPr lang="en-US" sz="3500" b="true">
                <a:solidFill>
                  <a:srgbClr val="000000"/>
                </a:solidFill>
                <a:latin typeface="Noto Serif Bold"/>
                <a:ea typeface="Noto Serif Bold"/>
                <a:cs typeface="Noto Serif Bold"/>
                <a:sym typeface="Noto Serif Bold"/>
              </a:rPr>
              <a:t>ch total funding did each investor give?</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1028700" y="4904307"/>
            <a:ext cx="8628957" cy="3683000"/>
          </a:xfrm>
          <a:prstGeom prst="rect">
            <a:avLst/>
          </a:prstGeom>
        </p:spPr>
        <p:txBody>
          <a:bodyPr anchor="t" rtlCol="false" tIns="0" lIns="0" bIns="0" rIns="0">
            <a:spAutoFit/>
          </a:bodyPr>
          <a:lstStyle/>
          <a:p>
            <a:pPr algn="l">
              <a:lnSpc>
                <a:spcPts val="4200"/>
              </a:lnSpc>
            </a:pPr>
            <a:r>
              <a:rPr lang="en-US" sz="3000" b="true">
                <a:solidFill>
                  <a:srgbClr val="FCF6E5"/>
                </a:solidFill>
                <a:latin typeface="Noto Serif Bold"/>
                <a:ea typeface="Noto Serif Bold"/>
                <a:cs typeface="Noto Serif Bold"/>
                <a:sym typeface="Noto Serif Bold"/>
              </a:rPr>
              <a:t>Syntax :</a:t>
            </a:r>
          </a:p>
          <a:p>
            <a:pPr algn="l">
              <a:lnSpc>
                <a:spcPts val="4200"/>
              </a:lnSpc>
            </a:pPr>
          </a:p>
          <a:p>
            <a:pPr algn="just">
              <a:lnSpc>
                <a:spcPts val="3499"/>
              </a:lnSpc>
            </a:pPr>
            <a:r>
              <a:rPr lang="en-US" sz="2499" spc="27">
                <a:solidFill>
                  <a:srgbClr val="2B3E56"/>
                </a:solidFill>
                <a:latin typeface="Noto Serif"/>
                <a:ea typeface="Noto Serif"/>
                <a:cs typeface="Noto Serif"/>
                <a:sym typeface="Noto Serif"/>
              </a:rPr>
              <a:t>SELECT i.name AS investor, </a:t>
            </a:r>
          </a:p>
          <a:p>
            <a:pPr algn="just">
              <a:lnSpc>
                <a:spcPts val="3499"/>
              </a:lnSpc>
            </a:pPr>
            <a:r>
              <a:rPr lang="en-US" sz="2499" spc="27">
                <a:solidFill>
                  <a:srgbClr val="2B3E56"/>
                </a:solidFill>
                <a:latin typeface="Noto Serif"/>
                <a:ea typeface="Noto Serif"/>
                <a:cs typeface="Noto Serif"/>
                <a:sym typeface="Noto Serif"/>
              </a:rPr>
              <a:t>SUM(fr.amount) AS total_invested</a:t>
            </a:r>
          </a:p>
          <a:p>
            <a:pPr algn="just">
              <a:lnSpc>
                <a:spcPts val="3499"/>
              </a:lnSpc>
            </a:pPr>
            <a:r>
              <a:rPr lang="en-US" sz="2499" spc="27">
                <a:solidFill>
                  <a:srgbClr val="2B3E56"/>
                </a:solidFill>
                <a:latin typeface="Noto Serif"/>
                <a:ea typeface="Noto Serif"/>
                <a:cs typeface="Noto Serif"/>
                <a:sym typeface="Noto Serif"/>
              </a:rPr>
              <a:t>FROM Investors i</a:t>
            </a:r>
          </a:p>
          <a:p>
            <a:pPr algn="just">
              <a:lnSpc>
                <a:spcPts val="3499"/>
              </a:lnSpc>
            </a:pPr>
            <a:r>
              <a:rPr lang="en-US" sz="2499" spc="27">
                <a:solidFill>
                  <a:srgbClr val="2B3E56"/>
                </a:solidFill>
                <a:latin typeface="Noto Serif"/>
                <a:ea typeface="Noto Serif"/>
                <a:cs typeface="Noto Serif"/>
                <a:sym typeface="Noto Serif"/>
              </a:rPr>
              <a:t>JOIN FundingRounds fr</a:t>
            </a:r>
          </a:p>
          <a:p>
            <a:pPr algn="just">
              <a:lnSpc>
                <a:spcPts val="3499"/>
              </a:lnSpc>
            </a:pPr>
            <a:r>
              <a:rPr lang="en-US" sz="2499" spc="27">
                <a:solidFill>
                  <a:srgbClr val="2B3E56"/>
                </a:solidFill>
                <a:latin typeface="Noto Serif"/>
                <a:ea typeface="Noto Serif"/>
                <a:cs typeface="Noto Serif"/>
                <a:sym typeface="Noto Serif"/>
              </a:rPr>
              <a:t>ON i.investor_id = fr.investor_id</a:t>
            </a:r>
          </a:p>
          <a:p>
            <a:pPr algn="l">
              <a:lnSpc>
                <a:spcPts val="3499"/>
              </a:lnSpc>
            </a:pPr>
            <a:r>
              <a:rPr lang="en-US" sz="2499">
                <a:solidFill>
                  <a:srgbClr val="2B3E56"/>
                </a:solidFill>
                <a:latin typeface="Noto Serif"/>
                <a:ea typeface="Noto Serif"/>
                <a:cs typeface="Noto Serif"/>
                <a:sym typeface="Noto Serif"/>
              </a:rPr>
              <a:t>GROUP BY i.name;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069454" y="3577039"/>
            <a:ext cx="5820587" cy="5343490"/>
          </a:xfrm>
          <a:custGeom>
            <a:avLst/>
            <a:gdLst/>
            <a:ahLst/>
            <a:cxnLst/>
            <a:rect r="r" b="b" t="t" l="l"/>
            <a:pathLst>
              <a:path h="5343490" w="5820587">
                <a:moveTo>
                  <a:pt x="0" y="0"/>
                </a:moveTo>
                <a:lnTo>
                  <a:pt x="5820587" y="0"/>
                </a:lnTo>
                <a:lnTo>
                  <a:pt x="5820587" y="5343490"/>
                </a:lnTo>
                <a:lnTo>
                  <a:pt x="0" y="5343490"/>
                </a:lnTo>
                <a:lnTo>
                  <a:pt x="0" y="0"/>
                </a:lnTo>
                <a:close/>
              </a:path>
            </a:pathLst>
          </a:custGeom>
          <a:blipFill>
            <a:blip r:embed="rId4"/>
            <a:stretch>
              <a:fillRect l="0" t="0" r="0" b="0"/>
            </a:stretch>
          </a:blipFill>
        </p:spPr>
      </p:sp>
      <p:sp>
        <p:nvSpPr>
          <p:cNvPr name="TextBox 16" id="16"/>
          <p:cNvSpPr txBox="true"/>
          <p:nvPr/>
        </p:nvSpPr>
        <p:spPr>
          <a:xfrm rot="0">
            <a:off x="1028700" y="3727611"/>
            <a:ext cx="9080536" cy="45022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I</a:t>
            </a:r>
            <a:r>
              <a:rPr lang="en-US" sz="3500" b="true">
                <a:solidFill>
                  <a:srgbClr val="000000"/>
                </a:solidFill>
                <a:latin typeface="Noto Serif Bold"/>
                <a:ea typeface="Noto Serif Bold"/>
                <a:cs typeface="Noto Serif Bold"/>
                <a:sym typeface="Noto Serif Bold"/>
              </a:rPr>
              <a:t>nvestors Funding Multiple Industries</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JOINS</a:t>
            </a:r>
          </a:p>
        </p:txBody>
      </p:sp>
      <p:sp>
        <p:nvSpPr>
          <p:cNvPr name="TextBox 18" id="18"/>
          <p:cNvSpPr txBox="true"/>
          <p:nvPr/>
        </p:nvSpPr>
        <p:spPr>
          <a:xfrm rot="0">
            <a:off x="802910" y="4406440"/>
            <a:ext cx="8628957" cy="4559300"/>
          </a:xfrm>
          <a:prstGeom prst="rect">
            <a:avLst/>
          </a:prstGeom>
        </p:spPr>
        <p:txBody>
          <a:bodyPr anchor="t" rtlCol="false" tIns="0" lIns="0" bIns="0" rIns="0">
            <a:spAutoFit/>
          </a:bodyPr>
          <a:lstStyle/>
          <a:p>
            <a:pPr algn="l">
              <a:lnSpc>
                <a:spcPts val="4200"/>
              </a:lnSpc>
            </a:pPr>
            <a:r>
              <a:rPr lang="en-US" sz="3000" b="true">
                <a:solidFill>
                  <a:srgbClr val="FCF6E5"/>
                </a:solidFill>
                <a:latin typeface="Noto Serif Bold"/>
                <a:ea typeface="Noto Serif Bold"/>
                <a:cs typeface="Noto Serif Bold"/>
                <a:sym typeface="Noto Serif Bold"/>
              </a:rPr>
              <a:t>Syntax :</a:t>
            </a:r>
          </a:p>
          <a:p>
            <a:pPr algn="l">
              <a:lnSpc>
                <a:spcPts val="4200"/>
              </a:lnSpc>
            </a:pPr>
          </a:p>
          <a:p>
            <a:pPr algn="just">
              <a:lnSpc>
                <a:spcPts val="3499"/>
              </a:lnSpc>
            </a:pPr>
            <a:r>
              <a:rPr lang="en-US" sz="2499" spc="27">
                <a:solidFill>
                  <a:srgbClr val="2B3E56"/>
                </a:solidFill>
                <a:latin typeface="Noto Serif"/>
                <a:ea typeface="Noto Serif"/>
                <a:cs typeface="Noto Serif"/>
                <a:sym typeface="Noto Serif"/>
              </a:rPr>
              <a:t>SELECT i.name, COUNT(DISTINCT s.industry) AS industry_count</a:t>
            </a:r>
          </a:p>
          <a:p>
            <a:pPr algn="just">
              <a:lnSpc>
                <a:spcPts val="3499"/>
              </a:lnSpc>
            </a:pPr>
            <a:r>
              <a:rPr lang="en-US" sz="2499" spc="27">
                <a:solidFill>
                  <a:srgbClr val="2B3E56"/>
                </a:solidFill>
                <a:latin typeface="Noto Serif"/>
                <a:ea typeface="Noto Serif"/>
                <a:cs typeface="Noto Serif"/>
                <a:sym typeface="Noto Serif"/>
              </a:rPr>
              <a:t>FROM Investors i</a:t>
            </a:r>
          </a:p>
          <a:p>
            <a:pPr algn="just">
              <a:lnSpc>
                <a:spcPts val="3499"/>
              </a:lnSpc>
            </a:pPr>
            <a:r>
              <a:rPr lang="en-US" sz="2499" spc="27">
                <a:solidFill>
                  <a:srgbClr val="2B3E56"/>
                </a:solidFill>
                <a:latin typeface="Noto Serif"/>
                <a:ea typeface="Noto Serif"/>
                <a:cs typeface="Noto Serif"/>
                <a:sym typeface="Noto Serif"/>
              </a:rPr>
              <a:t>JOIN FundingRounds fr ON i.investor_id = fr.investor_id</a:t>
            </a:r>
          </a:p>
          <a:p>
            <a:pPr algn="just">
              <a:lnSpc>
                <a:spcPts val="3499"/>
              </a:lnSpc>
            </a:pPr>
            <a:r>
              <a:rPr lang="en-US" sz="2499" spc="27">
                <a:solidFill>
                  <a:srgbClr val="2B3E56"/>
                </a:solidFill>
                <a:latin typeface="Noto Serif"/>
                <a:ea typeface="Noto Serif"/>
                <a:cs typeface="Noto Serif"/>
                <a:sym typeface="Noto Serif"/>
              </a:rPr>
              <a:t>JOIN Startups s ON fr.startup_id = s.startup_id</a:t>
            </a:r>
          </a:p>
          <a:p>
            <a:pPr algn="just">
              <a:lnSpc>
                <a:spcPts val="3499"/>
              </a:lnSpc>
            </a:pPr>
            <a:r>
              <a:rPr lang="en-US" sz="2499" spc="27">
                <a:solidFill>
                  <a:srgbClr val="2B3E56"/>
                </a:solidFill>
                <a:latin typeface="Noto Serif"/>
                <a:ea typeface="Noto Serif"/>
                <a:cs typeface="Noto Serif"/>
                <a:sym typeface="Noto Serif"/>
              </a:rPr>
              <a:t>GROUP BY i.investor_id</a:t>
            </a:r>
          </a:p>
          <a:p>
            <a:pPr algn="just">
              <a:lnSpc>
                <a:spcPts val="3499"/>
              </a:lnSpc>
            </a:pPr>
            <a:r>
              <a:rPr lang="en-US" sz="2499" spc="27">
                <a:solidFill>
                  <a:srgbClr val="2B3E56"/>
                </a:solidFill>
                <a:latin typeface="Noto Serif"/>
                <a:ea typeface="Noto Serif"/>
                <a:cs typeface="Noto Serif"/>
                <a:sym typeface="Noto Serif"/>
              </a:rPr>
              <a:t>HAVING industry_count &gt; 1</a:t>
            </a:r>
          </a:p>
          <a:p>
            <a:pPr algn="l">
              <a:lnSpc>
                <a:spcPts val="3499"/>
              </a:lnSpc>
            </a:pPr>
            <a:r>
              <a:rPr lang="en-US" sz="2499">
                <a:solidFill>
                  <a:srgbClr val="2B3E56"/>
                </a:solidFill>
                <a:latin typeface="Noto Serif"/>
                <a:ea typeface="Noto Serif"/>
                <a:cs typeface="Noto Serif"/>
                <a:sym typeface="Noto Serif"/>
              </a:rPr>
              <a:t>ORDER BY industry_count DESC;</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2637456" y="-1396527"/>
            <a:ext cx="12815040" cy="13080054"/>
            <a:chOff x="0" y="0"/>
            <a:chExt cx="17086720" cy="17440072"/>
          </a:xfrm>
        </p:grpSpPr>
        <p:sp>
          <p:nvSpPr>
            <p:cNvPr name="Freeform 3" id="3"/>
            <p:cNvSpPr/>
            <p:nvPr/>
          </p:nvSpPr>
          <p:spPr>
            <a:xfrm flipH="false" flipV="false" rot="-3903177">
              <a:off x="1863757" y="2404775"/>
              <a:ext cx="13359206" cy="12630522"/>
            </a:xfrm>
            <a:custGeom>
              <a:avLst/>
              <a:gdLst/>
              <a:ahLst/>
              <a:cxnLst/>
              <a:rect r="r" b="b" t="t" l="l"/>
              <a:pathLst>
                <a:path h="12630522" w="13359206">
                  <a:moveTo>
                    <a:pt x="0" y="0"/>
                  </a:moveTo>
                  <a:lnTo>
                    <a:pt x="13359206" y="0"/>
                  </a:lnTo>
                  <a:lnTo>
                    <a:pt x="13359206" y="12630522"/>
                  </a:lnTo>
                  <a:lnTo>
                    <a:pt x="0" y="12630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813416">
              <a:off x="7576549" y="3564009"/>
              <a:ext cx="2163750" cy="10535598"/>
              <a:chOff x="0" y="0"/>
              <a:chExt cx="427407" cy="2081106"/>
            </a:xfrm>
          </p:grpSpPr>
          <p:sp>
            <p:nvSpPr>
              <p:cNvPr name="Freeform 5" id="5"/>
              <p:cNvSpPr/>
              <p:nvPr/>
            </p:nvSpPr>
            <p:spPr>
              <a:xfrm flipH="false" flipV="false" rot="0">
                <a:off x="0" y="0"/>
                <a:ext cx="427407" cy="2081106"/>
              </a:xfrm>
              <a:custGeom>
                <a:avLst/>
                <a:gdLst/>
                <a:ahLst/>
                <a:cxnLst/>
                <a:rect r="r" b="b" t="t" l="l"/>
                <a:pathLst>
                  <a:path h="2081106" w="427407">
                    <a:moveTo>
                      <a:pt x="0" y="0"/>
                    </a:moveTo>
                    <a:lnTo>
                      <a:pt x="427407" y="0"/>
                    </a:lnTo>
                    <a:lnTo>
                      <a:pt x="427407" y="2081106"/>
                    </a:lnTo>
                    <a:lnTo>
                      <a:pt x="0" y="2081106"/>
                    </a:lnTo>
                    <a:close/>
                  </a:path>
                </a:pathLst>
              </a:custGeom>
              <a:solidFill>
                <a:srgbClr val="FCCF31"/>
              </a:solidFill>
            </p:spPr>
          </p:sp>
          <p:sp>
            <p:nvSpPr>
              <p:cNvPr name="TextBox 6" id="6"/>
              <p:cNvSpPr txBox="true"/>
              <p:nvPr/>
            </p:nvSpPr>
            <p:spPr>
              <a:xfrm>
                <a:off x="0" y="-57150"/>
                <a:ext cx="427407" cy="2138256"/>
              </a:xfrm>
              <a:prstGeom prst="rect">
                <a:avLst/>
              </a:prstGeom>
            </p:spPr>
            <p:txBody>
              <a:bodyPr anchor="ctr" rtlCol="false" tIns="50800" lIns="50800" bIns="50800" rIns="50800"/>
              <a:lstStyle/>
              <a:p>
                <a:pPr algn="ctr">
                  <a:lnSpc>
                    <a:spcPts val="2100"/>
                  </a:lnSpc>
                </a:pPr>
              </a:p>
            </p:txBody>
          </p:sp>
        </p:grpSp>
      </p:grpSp>
      <p:grpSp>
        <p:nvGrpSpPr>
          <p:cNvPr name="Group 7" id="7"/>
          <p:cNvGrpSpPr/>
          <p:nvPr/>
        </p:nvGrpSpPr>
        <p:grpSpPr>
          <a:xfrm rot="0">
            <a:off x="6760391" y="1242183"/>
            <a:ext cx="10498909" cy="7657600"/>
            <a:chOff x="0" y="0"/>
            <a:chExt cx="14302208" cy="10431615"/>
          </a:xfrm>
        </p:grpSpPr>
        <p:sp>
          <p:nvSpPr>
            <p:cNvPr name="Freeform 8" id="8"/>
            <p:cNvSpPr/>
            <p:nvPr/>
          </p:nvSpPr>
          <p:spPr>
            <a:xfrm flipH="false" flipV="false" rot="0">
              <a:off x="31750" y="31750"/>
              <a:ext cx="14237466" cy="10368115"/>
            </a:xfrm>
            <a:custGeom>
              <a:avLst/>
              <a:gdLst/>
              <a:ahLst/>
              <a:cxnLst/>
              <a:rect r="r" b="b" t="t" l="l"/>
              <a:pathLst>
                <a:path h="10368115" w="14237466">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sp>
        <p:sp>
          <p:nvSpPr>
            <p:cNvPr name="Freeform 9" id="9"/>
            <p:cNvSpPr/>
            <p:nvPr/>
          </p:nvSpPr>
          <p:spPr>
            <a:xfrm flipH="false" flipV="false" rot="0">
              <a:off x="0" y="0"/>
              <a:ext cx="14302208" cy="10431616"/>
            </a:xfrm>
            <a:custGeom>
              <a:avLst/>
              <a:gdLst/>
              <a:ahLst/>
              <a:cxnLst/>
              <a:rect r="r" b="b" t="t" l="l"/>
              <a:pathLst>
                <a:path h="10431616" w="14302208">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sp>
      </p:grpSp>
      <p:grpSp>
        <p:nvGrpSpPr>
          <p:cNvPr name="Group 10" id="10"/>
          <p:cNvGrpSpPr/>
          <p:nvPr/>
        </p:nvGrpSpPr>
        <p:grpSpPr>
          <a:xfrm rot="-778578">
            <a:off x="1886744" y="3978309"/>
            <a:ext cx="4268607" cy="4268590"/>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1626" r="0" b="-1626"/>
              </a:stretch>
            </a:blipFill>
          </p:spPr>
        </p:sp>
      </p:grpSp>
      <p:sp>
        <p:nvSpPr>
          <p:cNvPr name="Freeform 12" id="12"/>
          <p:cNvSpPr/>
          <p:nvPr/>
        </p:nvSpPr>
        <p:spPr>
          <a:xfrm flipH="false" flipV="false" rot="-1568932">
            <a:off x="16073974" y="511583"/>
            <a:ext cx="1480813" cy="2123030"/>
          </a:xfrm>
          <a:custGeom>
            <a:avLst/>
            <a:gdLst/>
            <a:ahLst/>
            <a:cxnLst/>
            <a:rect r="r" b="b" t="t" l="l"/>
            <a:pathLst>
              <a:path h="2123030" w="1480813">
                <a:moveTo>
                  <a:pt x="0" y="0"/>
                </a:moveTo>
                <a:lnTo>
                  <a:pt x="1480813" y="0"/>
                </a:lnTo>
                <a:lnTo>
                  <a:pt x="1480813" y="2123030"/>
                </a:lnTo>
                <a:lnTo>
                  <a:pt x="0" y="2123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724560">
            <a:off x="1016838" y="2557894"/>
            <a:ext cx="5029249" cy="532865"/>
          </a:xfrm>
          <a:prstGeom prst="rect">
            <a:avLst/>
          </a:prstGeom>
        </p:spPr>
        <p:txBody>
          <a:bodyPr anchor="t" rtlCol="false" tIns="0" lIns="0" bIns="0" rIns="0">
            <a:spAutoFit/>
          </a:bodyPr>
          <a:lstStyle/>
          <a:p>
            <a:pPr algn="l">
              <a:lnSpc>
                <a:spcPts val="4389"/>
              </a:lnSpc>
              <a:spcBef>
                <a:spcPct val="0"/>
              </a:spcBef>
            </a:pPr>
            <a:r>
              <a:rPr lang="en-US" sz="3135">
                <a:solidFill>
                  <a:srgbClr val="000000"/>
                </a:solidFill>
                <a:latin typeface="TAN Headline"/>
                <a:ea typeface="TAN Headline"/>
                <a:cs typeface="TAN Headline"/>
                <a:sym typeface="TAN Headline"/>
              </a:rPr>
              <a:t>STARTUP FUNDING</a:t>
            </a:r>
          </a:p>
        </p:txBody>
      </p:sp>
      <p:sp>
        <p:nvSpPr>
          <p:cNvPr name="TextBox 14" id="14"/>
          <p:cNvSpPr txBox="true"/>
          <p:nvPr/>
        </p:nvSpPr>
        <p:spPr>
          <a:xfrm rot="0">
            <a:off x="6580099" y="4394532"/>
            <a:ext cx="10679201" cy="952242"/>
          </a:xfrm>
          <a:prstGeom prst="rect">
            <a:avLst/>
          </a:prstGeom>
        </p:spPr>
        <p:txBody>
          <a:bodyPr anchor="t" rtlCol="false" tIns="0" lIns="0" bIns="0" rIns="0">
            <a:spAutoFit/>
          </a:bodyPr>
          <a:lstStyle/>
          <a:p>
            <a:pPr algn="ctr">
              <a:lnSpc>
                <a:spcPts val="7889"/>
              </a:lnSpc>
              <a:spcBef>
                <a:spcPct val="0"/>
              </a:spcBef>
            </a:pPr>
            <a:r>
              <a:rPr lang="en-US" sz="5635">
                <a:solidFill>
                  <a:srgbClr val="000000"/>
                </a:solidFill>
                <a:latin typeface="TAN Headline"/>
                <a:ea typeface="TAN Headline"/>
                <a:cs typeface="TAN Headline"/>
                <a:sym typeface="TAN Headline"/>
              </a:rPr>
              <a:t>VIEWS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208640" y="3545265"/>
            <a:ext cx="5542215" cy="5407039"/>
          </a:xfrm>
          <a:custGeom>
            <a:avLst/>
            <a:gdLst/>
            <a:ahLst/>
            <a:cxnLst/>
            <a:rect r="r" b="b" t="t" l="l"/>
            <a:pathLst>
              <a:path h="5407039" w="5542215">
                <a:moveTo>
                  <a:pt x="0" y="0"/>
                </a:moveTo>
                <a:lnTo>
                  <a:pt x="5542215" y="0"/>
                </a:lnTo>
                <a:lnTo>
                  <a:pt x="5542215" y="5407039"/>
                </a:lnTo>
                <a:lnTo>
                  <a:pt x="0" y="5407039"/>
                </a:lnTo>
                <a:lnTo>
                  <a:pt x="0" y="0"/>
                </a:lnTo>
                <a:close/>
              </a:path>
            </a:pathLst>
          </a:custGeom>
          <a:blipFill>
            <a:blip r:embed="rId4"/>
            <a:stretch>
              <a:fillRect l="0" t="0" r="0" b="0"/>
            </a:stretch>
          </a:blipFill>
        </p:spPr>
      </p:sp>
      <p:sp>
        <p:nvSpPr>
          <p:cNvPr name="TextBox 16" id="16"/>
          <p:cNvSpPr txBox="true"/>
          <p:nvPr/>
        </p:nvSpPr>
        <p:spPr>
          <a:xfrm rot="0">
            <a:off x="1028700" y="3361715"/>
            <a:ext cx="9080536" cy="87885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Average Funding Amount per </a:t>
            </a:r>
          </a:p>
          <a:p>
            <a:pPr algn="l">
              <a:lnSpc>
                <a:spcPts val="3430"/>
              </a:lnSpc>
            </a:pPr>
            <a:r>
              <a:rPr lang="en-US" sz="3500" b="true">
                <a:solidFill>
                  <a:srgbClr val="000000"/>
                </a:solidFill>
                <a:latin typeface="Noto Serif Bold"/>
                <a:ea typeface="Noto Serif Bold"/>
                <a:cs typeface="Noto Serif Bold"/>
                <a:sym typeface="Noto Serif Bold"/>
              </a:rPr>
              <a:t>Industry</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VIEWS</a:t>
            </a:r>
          </a:p>
        </p:txBody>
      </p:sp>
      <p:sp>
        <p:nvSpPr>
          <p:cNvPr name="TextBox 18" id="18"/>
          <p:cNvSpPr txBox="true"/>
          <p:nvPr/>
        </p:nvSpPr>
        <p:spPr>
          <a:xfrm rot="0">
            <a:off x="1028700" y="4724965"/>
            <a:ext cx="8489577" cy="4718818"/>
          </a:xfrm>
          <a:prstGeom prst="rect">
            <a:avLst/>
          </a:prstGeom>
        </p:spPr>
        <p:txBody>
          <a:bodyPr anchor="t" rtlCol="false" tIns="0" lIns="0" bIns="0" rIns="0">
            <a:spAutoFit/>
          </a:bodyPr>
          <a:lstStyle/>
          <a:p>
            <a:pPr algn="l">
              <a:lnSpc>
                <a:spcPts val="2940"/>
              </a:lnSpc>
            </a:pPr>
            <a:r>
              <a:rPr lang="en-US" sz="3000" b="true">
                <a:solidFill>
                  <a:srgbClr val="FCF6E5"/>
                </a:solidFill>
                <a:latin typeface="Noto Serif Bold"/>
                <a:ea typeface="Noto Serif Bold"/>
                <a:cs typeface="Noto Serif Bold"/>
                <a:sym typeface="Noto Serif Bold"/>
              </a:rPr>
              <a:t>  </a:t>
            </a:r>
            <a:r>
              <a:rPr lang="en-US" sz="3000" b="true">
                <a:solidFill>
                  <a:srgbClr val="FCF6E5"/>
                </a:solidFill>
                <a:latin typeface="Noto Serif Bold"/>
                <a:ea typeface="Noto Serif Bold"/>
                <a:cs typeface="Noto Serif Bold"/>
                <a:sym typeface="Noto Serif Bold"/>
              </a:rPr>
              <a:t>Syntax :</a:t>
            </a:r>
          </a:p>
          <a:p>
            <a:pPr algn="l">
              <a:lnSpc>
                <a:spcPts val="3774"/>
              </a:lnSpc>
            </a:pPr>
            <a:r>
              <a:rPr lang="en-US" sz="2499" b="true">
                <a:solidFill>
                  <a:srgbClr val="FCF6E5"/>
                </a:solidFill>
                <a:latin typeface="Noto Serif Bold"/>
                <a:ea typeface="Noto Serif Bold"/>
                <a:cs typeface="Noto Serif Bold"/>
                <a:sym typeface="Noto Serif Bold"/>
              </a:rPr>
              <a:t> </a:t>
            </a:r>
          </a:p>
          <a:p>
            <a:pPr algn="just">
              <a:lnSpc>
                <a:spcPts val="3774"/>
              </a:lnSpc>
            </a:pPr>
            <a:r>
              <a:rPr lang="en-US" b="true" sz="2499" spc="27">
                <a:solidFill>
                  <a:srgbClr val="2B3E56"/>
                </a:solidFill>
                <a:latin typeface="Noto Serif Bold"/>
                <a:ea typeface="Noto Serif Bold"/>
                <a:cs typeface="Noto Serif Bold"/>
                <a:sym typeface="Noto Serif Bold"/>
              </a:rPr>
              <a:t>CREATE VIEW v_avg_industry_funding AS</a:t>
            </a:r>
          </a:p>
          <a:p>
            <a:pPr algn="just">
              <a:lnSpc>
                <a:spcPts val="3774"/>
              </a:lnSpc>
            </a:pPr>
            <a:r>
              <a:rPr lang="en-US" b="true" sz="2499" spc="27">
                <a:solidFill>
                  <a:srgbClr val="2B3E56"/>
                </a:solidFill>
                <a:latin typeface="Noto Serif Bold"/>
                <a:ea typeface="Noto Serif Bold"/>
                <a:cs typeface="Noto Serif Bold"/>
                <a:sym typeface="Noto Serif Bold"/>
              </a:rPr>
              <a:t>SELECT s.industry,</a:t>
            </a:r>
          </a:p>
          <a:p>
            <a:pPr algn="just">
              <a:lnSpc>
                <a:spcPts val="3774"/>
              </a:lnSpc>
            </a:pPr>
            <a:r>
              <a:rPr lang="en-US" b="true" sz="2499" spc="27">
                <a:solidFill>
                  <a:srgbClr val="2B3E56"/>
                </a:solidFill>
                <a:latin typeface="Noto Serif Bold"/>
                <a:ea typeface="Noto Serif Bold"/>
                <a:cs typeface="Noto Serif Bold"/>
                <a:sym typeface="Noto Serif Bold"/>
              </a:rPr>
              <a:t>AVG(f.amount) AS avg_funding</a:t>
            </a:r>
          </a:p>
          <a:p>
            <a:pPr algn="just">
              <a:lnSpc>
                <a:spcPts val="3774"/>
              </a:lnSpc>
            </a:pPr>
            <a:r>
              <a:rPr lang="en-US" b="true" sz="2499" spc="27">
                <a:solidFill>
                  <a:srgbClr val="2B3E56"/>
                </a:solidFill>
                <a:latin typeface="Noto Serif Bold"/>
                <a:ea typeface="Noto Serif Bold"/>
                <a:cs typeface="Noto Serif Bold"/>
                <a:sym typeface="Noto Serif Bold"/>
              </a:rPr>
              <a:t>FROM Startups s</a:t>
            </a:r>
          </a:p>
          <a:p>
            <a:pPr algn="just">
              <a:lnSpc>
                <a:spcPts val="3774"/>
              </a:lnSpc>
            </a:pPr>
            <a:r>
              <a:rPr lang="en-US" b="true" sz="2499" spc="27">
                <a:solidFill>
                  <a:srgbClr val="2B3E56"/>
                </a:solidFill>
                <a:latin typeface="Noto Serif Bold"/>
                <a:ea typeface="Noto Serif Bold"/>
                <a:cs typeface="Noto Serif Bold"/>
                <a:sym typeface="Noto Serif Bold"/>
              </a:rPr>
              <a:t>JOIN FundingRounds f </a:t>
            </a:r>
          </a:p>
          <a:p>
            <a:pPr algn="just">
              <a:lnSpc>
                <a:spcPts val="3774"/>
              </a:lnSpc>
            </a:pPr>
            <a:r>
              <a:rPr lang="en-US" b="true" sz="2499" spc="27">
                <a:solidFill>
                  <a:srgbClr val="2B3E56"/>
                </a:solidFill>
                <a:latin typeface="Noto Serif Bold"/>
                <a:ea typeface="Noto Serif Bold"/>
                <a:cs typeface="Noto Serif Bold"/>
                <a:sym typeface="Noto Serif Bold"/>
              </a:rPr>
              <a:t>ON s.startup_id = f.startup_id</a:t>
            </a:r>
          </a:p>
          <a:p>
            <a:pPr algn="l">
              <a:lnSpc>
                <a:spcPts val="3774"/>
              </a:lnSpc>
            </a:pPr>
            <a:r>
              <a:rPr lang="en-US" sz="2499" b="true">
                <a:solidFill>
                  <a:srgbClr val="2B3E56"/>
                </a:solidFill>
                <a:latin typeface="Noto Serif Bold"/>
                <a:ea typeface="Noto Serif Bold"/>
                <a:cs typeface="Noto Serif Bold"/>
                <a:sym typeface="Noto Serif Bold"/>
              </a:rPr>
              <a:t>GROUP BY s.industry;</a:t>
            </a:r>
          </a:p>
          <a:p>
            <a:pPr algn="l">
              <a:lnSpc>
                <a:spcPts val="4018"/>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1043131" y="3388520"/>
            <a:ext cx="5873233" cy="5720529"/>
          </a:xfrm>
          <a:custGeom>
            <a:avLst/>
            <a:gdLst/>
            <a:ahLst/>
            <a:cxnLst/>
            <a:rect r="r" b="b" t="t" l="l"/>
            <a:pathLst>
              <a:path h="5720529" w="5873233">
                <a:moveTo>
                  <a:pt x="0" y="0"/>
                </a:moveTo>
                <a:lnTo>
                  <a:pt x="5873233" y="0"/>
                </a:lnTo>
                <a:lnTo>
                  <a:pt x="5873233" y="5720529"/>
                </a:lnTo>
                <a:lnTo>
                  <a:pt x="0" y="5720529"/>
                </a:lnTo>
                <a:lnTo>
                  <a:pt x="0" y="0"/>
                </a:lnTo>
                <a:close/>
              </a:path>
            </a:pathLst>
          </a:custGeom>
          <a:blipFill>
            <a:blip r:embed="rId4"/>
            <a:stretch>
              <a:fillRect l="0" t="0" r="0" b="0"/>
            </a:stretch>
          </a:blipFill>
        </p:spPr>
      </p:sp>
      <p:sp>
        <p:nvSpPr>
          <p:cNvPr name="TextBox 16" id="16"/>
          <p:cNvSpPr txBox="true"/>
          <p:nvPr/>
        </p:nvSpPr>
        <p:spPr>
          <a:xfrm rot="0">
            <a:off x="1028700" y="3480745"/>
            <a:ext cx="9080536" cy="2192153"/>
          </a:xfrm>
          <a:prstGeom prst="rect">
            <a:avLst/>
          </a:prstGeom>
        </p:spPr>
        <p:txBody>
          <a:bodyPr anchor="t" rtlCol="false" tIns="0" lIns="0" bIns="0" rIns="0">
            <a:spAutoFit/>
          </a:bodyPr>
          <a:lstStyle/>
          <a:p>
            <a:pPr algn="just">
              <a:lnSpc>
                <a:spcPts val="3430"/>
              </a:lnSpc>
            </a:pPr>
          </a:p>
          <a:p>
            <a:pPr algn="just">
              <a:lnSpc>
                <a:spcPts val="3430"/>
              </a:lnSpc>
            </a:pPr>
            <a:r>
              <a:rPr lang="en-US" b="true" sz="3500" spc="38">
                <a:solidFill>
                  <a:srgbClr val="000000"/>
                </a:solidFill>
                <a:latin typeface="Noto Serif Bold"/>
                <a:ea typeface="Noto Serif Bold"/>
                <a:cs typeface="Noto Serif Bold"/>
                <a:sym typeface="Noto Serif Bold"/>
              </a:rPr>
              <a:t>Lis</a:t>
            </a:r>
            <a:r>
              <a:rPr lang="en-US" b="true" sz="3500" spc="38">
                <a:solidFill>
                  <a:srgbClr val="000000"/>
                </a:solidFill>
                <a:latin typeface="Noto Serif Bold"/>
                <a:ea typeface="Noto Serif Bold"/>
                <a:cs typeface="Noto Serif Bold"/>
                <a:sym typeface="Noto Serif Bold"/>
              </a:rPr>
              <a:t>t all founders with their startup</a:t>
            </a:r>
          </a:p>
          <a:p>
            <a:pPr algn="just">
              <a:lnSpc>
                <a:spcPts val="3430"/>
              </a:lnSpc>
            </a:pPr>
          </a:p>
          <a:p>
            <a:pPr algn="l">
              <a:lnSpc>
                <a:spcPts val="2940"/>
              </a:lnSpc>
            </a:pP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VIEWS</a:t>
            </a:r>
          </a:p>
        </p:txBody>
      </p:sp>
      <p:sp>
        <p:nvSpPr>
          <p:cNvPr name="TextBox 18" id="18"/>
          <p:cNvSpPr txBox="true"/>
          <p:nvPr/>
        </p:nvSpPr>
        <p:spPr>
          <a:xfrm rot="0">
            <a:off x="1028700" y="4539482"/>
            <a:ext cx="9080536" cy="4718818"/>
          </a:xfrm>
          <a:prstGeom prst="rect">
            <a:avLst/>
          </a:prstGeom>
        </p:spPr>
        <p:txBody>
          <a:bodyPr anchor="t" rtlCol="false" tIns="0" lIns="0" bIns="0" rIns="0">
            <a:spAutoFit/>
          </a:bodyPr>
          <a:lstStyle/>
          <a:p>
            <a:pPr algn="l">
              <a:lnSpc>
                <a:spcPts val="2940"/>
              </a:lnSpc>
            </a:pPr>
            <a:r>
              <a:rPr lang="en-US" sz="3000" b="true">
                <a:solidFill>
                  <a:srgbClr val="FCF6E5"/>
                </a:solidFill>
                <a:latin typeface="Noto Serif Bold"/>
                <a:ea typeface="Noto Serif Bold"/>
                <a:cs typeface="Noto Serif Bold"/>
                <a:sym typeface="Noto Serif Bold"/>
              </a:rPr>
              <a:t>  </a:t>
            </a:r>
            <a:r>
              <a:rPr lang="en-US" sz="3000" b="true">
                <a:solidFill>
                  <a:srgbClr val="FCF6E5"/>
                </a:solidFill>
                <a:latin typeface="Noto Serif Bold"/>
                <a:ea typeface="Noto Serif Bold"/>
                <a:cs typeface="Noto Serif Bold"/>
                <a:sym typeface="Noto Serif Bold"/>
              </a:rPr>
              <a:t>Syntax :</a:t>
            </a:r>
          </a:p>
          <a:p>
            <a:pPr algn="l">
              <a:lnSpc>
                <a:spcPts val="2940"/>
              </a:lnSpc>
            </a:pPr>
            <a:r>
              <a:rPr lang="en-US" sz="3000" b="true">
                <a:solidFill>
                  <a:srgbClr val="FCF6E5"/>
                </a:solidFill>
                <a:latin typeface="Noto Serif Bold"/>
                <a:ea typeface="Noto Serif Bold"/>
                <a:cs typeface="Noto Serif Bold"/>
                <a:sym typeface="Noto Serif Bold"/>
              </a:rPr>
              <a:t> </a:t>
            </a:r>
          </a:p>
          <a:p>
            <a:pPr algn="just">
              <a:lnSpc>
                <a:spcPts val="3499"/>
              </a:lnSpc>
            </a:pPr>
            <a:r>
              <a:rPr lang="en-US" b="true" sz="2499" spc="27">
                <a:solidFill>
                  <a:srgbClr val="2B3E56"/>
                </a:solidFill>
                <a:latin typeface="Noto Serif Bold"/>
                <a:ea typeface="Noto Serif Bold"/>
                <a:cs typeface="Noto Serif Bold"/>
                <a:sym typeface="Noto Serif Bold"/>
              </a:rPr>
              <a:t>CREATE VIEW v_founder_startup AS</a:t>
            </a:r>
          </a:p>
          <a:p>
            <a:pPr algn="just">
              <a:lnSpc>
                <a:spcPts val="3499"/>
              </a:lnSpc>
            </a:pPr>
            <a:r>
              <a:rPr lang="en-US" b="true" sz="2499" spc="27">
                <a:solidFill>
                  <a:srgbClr val="2B3E56"/>
                </a:solidFill>
                <a:latin typeface="Noto Serif Bold"/>
                <a:ea typeface="Noto Serif Bold"/>
                <a:cs typeface="Noto Serif Bold"/>
                <a:sym typeface="Noto Serif Bold"/>
              </a:rPr>
              <a:t>SELECT f.name AS founder_name,</a:t>
            </a:r>
          </a:p>
          <a:p>
            <a:pPr algn="just">
              <a:lnSpc>
                <a:spcPts val="3499"/>
              </a:lnSpc>
            </a:pPr>
            <a:r>
              <a:rPr lang="en-US" b="true" sz="2499" spc="27">
                <a:solidFill>
                  <a:srgbClr val="2B3E56"/>
                </a:solidFill>
                <a:latin typeface="Noto Serif Bold"/>
                <a:ea typeface="Noto Serif Bold"/>
                <a:cs typeface="Noto Serif Bold"/>
                <a:sym typeface="Noto Serif Bold"/>
              </a:rPr>
              <a:t>       f.experience_years,</a:t>
            </a:r>
          </a:p>
          <a:p>
            <a:pPr algn="just">
              <a:lnSpc>
                <a:spcPts val="3499"/>
              </a:lnSpc>
            </a:pPr>
            <a:r>
              <a:rPr lang="en-US" b="true" sz="2499" spc="27">
                <a:solidFill>
                  <a:srgbClr val="2B3E56"/>
                </a:solidFill>
                <a:latin typeface="Noto Serif Bold"/>
                <a:ea typeface="Noto Serif Bold"/>
                <a:cs typeface="Noto Serif Bold"/>
                <a:sym typeface="Noto Serif Bold"/>
              </a:rPr>
              <a:t>       s.name AS startup_name,</a:t>
            </a:r>
          </a:p>
          <a:p>
            <a:pPr algn="just">
              <a:lnSpc>
                <a:spcPts val="3499"/>
              </a:lnSpc>
            </a:pPr>
            <a:r>
              <a:rPr lang="en-US" b="true" sz="2499" spc="27">
                <a:solidFill>
                  <a:srgbClr val="2B3E56"/>
                </a:solidFill>
                <a:latin typeface="Noto Serif Bold"/>
                <a:ea typeface="Noto Serif Bold"/>
                <a:cs typeface="Noto Serif Bold"/>
                <a:sym typeface="Noto Serif Bold"/>
              </a:rPr>
              <a:t>       s.industry</a:t>
            </a:r>
          </a:p>
          <a:p>
            <a:pPr algn="just">
              <a:lnSpc>
                <a:spcPts val="3499"/>
              </a:lnSpc>
            </a:pPr>
            <a:r>
              <a:rPr lang="en-US" b="true" sz="2499" spc="27">
                <a:solidFill>
                  <a:srgbClr val="2B3E56"/>
                </a:solidFill>
                <a:latin typeface="Noto Serif Bold"/>
                <a:ea typeface="Noto Serif Bold"/>
                <a:cs typeface="Noto Serif Bold"/>
                <a:sym typeface="Noto Serif Bold"/>
              </a:rPr>
              <a:t>FROM Startups s</a:t>
            </a:r>
          </a:p>
          <a:p>
            <a:pPr algn="just">
              <a:lnSpc>
                <a:spcPts val="3499"/>
              </a:lnSpc>
            </a:pPr>
            <a:r>
              <a:rPr lang="en-US" b="true" sz="2499" spc="27">
                <a:solidFill>
                  <a:srgbClr val="2B3E56"/>
                </a:solidFill>
                <a:latin typeface="Noto Serif Bold"/>
                <a:ea typeface="Noto Serif Bold"/>
                <a:cs typeface="Noto Serif Bold"/>
                <a:sym typeface="Noto Serif Bold"/>
              </a:rPr>
              <a:t>JOIN Founders f ON s.founder_id = f.founder_id;</a:t>
            </a:r>
          </a:p>
          <a:p>
            <a:pPr algn="l">
              <a:lnSpc>
                <a:spcPts val="2940"/>
              </a:lnSpc>
            </a:pPr>
          </a:p>
          <a:p>
            <a:pPr algn="l">
              <a:lnSpc>
                <a:spcPts val="4018"/>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761981"/>
            <a:chOff x="0" y="0"/>
            <a:chExt cx="2391582" cy="1780933"/>
          </a:xfrm>
        </p:grpSpPr>
        <p:sp>
          <p:nvSpPr>
            <p:cNvPr name="Freeform 3" id="3"/>
            <p:cNvSpPr/>
            <p:nvPr/>
          </p:nvSpPr>
          <p:spPr>
            <a:xfrm flipH="false" flipV="false" rot="0">
              <a:off x="0" y="0"/>
              <a:ext cx="2391582" cy="1780933"/>
            </a:xfrm>
            <a:custGeom>
              <a:avLst/>
              <a:gdLst/>
              <a:ahLst/>
              <a:cxnLst/>
              <a:rect r="r" b="b" t="t" l="l"/>
              <a:pathLst>
                <a:path h="1780933" w="2391582">
                  <a:moveTo>
                    <a:pt x="21315" y="0"/>
                  </a:moveTo>
                  <a:lnTo>
                    <a:pt x="2370267" y="0"/>
                  </a:lnTo>
                  <a:cubicBezTo>
                    <a:pt x="2382039" y="0"/>
                    <a:pt x="2391582" y="9543"/>
                    <a:pt x="2391582" y="21315"/>
                  </a:cubicBezTo>
                  <a:lnTo>
                    <a:pt x="2391582" y="1759619"/>
                  </a:lnTo>
                  <a:cubicBezTo>
                    <a:pt x="2391582" y="1771391"/>
                    <a:pt x="2382039" y="1780933"/>
                    <a:pt x="2370267" y="1780933"/>
                  </a:cubicBezTo>
                  <a:lnTo>
                    <a:pt x="21315" y="1780933"/>
                  </a:lnTo>
                  <a:cubicBezTo>
                    <a:pt x="9543" y="1780933"/>
                    <a:pt x="0" y="1771391"/>
                    <a:pt x="0" y="1759619"/>
                  </a:cubicBezTo>
                  <a:lnTo>
                    <a:pt x="0" y="21315"/>
                  </a:lnTo>
                  <a:cubicBezTo>
                    <a:pt x="0" y="9543"/>
                    <a:pt x="9543" y="0"/>
                    <a:pt x="21315" y="0"/>
                  </a:cubicBezTo>
                  <a:close/>
                </a:path>
              </a:pathLst>
            </a:custGeom>
            <a:solidFill>
              <a:srgbClr val="FCCF31"/>
            </a:solidFill>
          </p:spPr>
        </p:sp>
        <p:sp>
          <p:nvSpPr>
            <p:cNvPr name="TextBox 4" id="4"/>
            <p:cNvSpPr txBox="true"/>
            <p:nvPr/>
          </p:nvSpPr>
          <p:spPr>
            <a:xfrm>
              <a:off x="0" y="-38100"/>
              <a:ext cx="2391582" cy="1819033"/>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761981"/>
            <a:chOff x="0" y="0"/>
            <a:chExt cx="2005355" cy="1780933"/>
          </a:xfrm>
        </p:grpSpPr>
        <p:sp>
          <p:nvSpPr>
            <p:cNvPr name="Freeform 13" id="13"/>
            <p:cNvSpPr/>
            <p:nvPr/>
          </p:nvSpPr>
          <p:spPr>
            <a:xfrm flipH="false" flipV="false" rot="0">
              <a:off x="0" y="0"/>
              <a:ext cx="2005355" cy="1780933"/>
            </a:xfrm>
            <a:custGeom>
              <a:avLst/>
              <a:gdLst/>
              <a:ahLst/>
              <a:cxnLst/>
              <a:rect r="r" b="b" t="t" l="l"/>
              <a:pathLst>
                <a:path h="1780933" w="2005355">
                  <a:moveTo>
                    <a:pt x="25420" y="0"/>
                  </a:moveTo>
                  <a:lnTo>
                    <a:pt x="1979935" y="0"/>
                  </a:lnTo>
                  <a:cubicBezTo>
                    <a:pt x="1993974" y="0"/>
                    <a:pt x="2005355" y="11381"/>
                    <a:pt x="2005355" y="25420"/>
                  </a:cubicBezTo>
                  <a:lnTo>
                    <a:pt x="2005355" y="1755514"/>
                  </a:lnTo>
                  <a:cubicBezTo>
                    <a:pt x="2005355" y="1769552"/>
                    <a:pt x="1993974" y="1780933"/>
                    <a:pt x="1979935" y="1780933"/>
                  </a:cubicBezTo>
                  <a:lnTo>
                    <a:pt x="25420" y="1780933"/>
                  </a:lnTo>
                  <a:cubicBezTo>
                    <a:pt x="11381" y="1780933"/>
                    <a:pt x="0" y="1769552"/>
                    <a:pt x="0" y="1755514"/>
                  </a:cubicBezTo>
                  <a:lnTo>
                    <a:pt x="0" y="25420"/>
                  </a:lnTo>
                  <a:cubicBezTo>
                    <a:pt x="0" y="11381"/>
                    <a:pt x="11381" y="0"/>
                    <a:pt x="25420" y="0"/>
                  </a:cubicBezTo>
                  <a:close/>
                </a:path>
              </a:pathLst>
            </a:custGeom>
            <a:solidFill>
              <a:srgbClr val="2B3E56"/>
            </a:solidFill>
          </p:spPr>
        </p:sp>
        <p:sp>
          <p:nvSpPr>
            <p:cNvPr name="TextBox 14" id="14"/>
            <p:cNvSpPr txBox="true"/>
            <p:nvPr/>
          </p:nvSpPr>
          <p:spPr>
            <a:xfrm>
              <a:off x="0" y="-38100"/>
              <a:ext cx="2005355" cy="1819033"/>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80217" y="4061835"/>
            <a:ext cx="7199062" cy="4373898"/>
          </a:xfrm>
          <a:custGeom>
            <a:avLst/>
            <a:gdLst/>
            <a:ahLst/>
            <a:cxnLst/>
            <a:rect r="r" b="b" t="t" l="l"/>
            <a:pathLst>
              <a:path h="4373898" w="7199062">
                <a:moveTo>
                  <a:pt x="0" y="0"/>
                </a:moveTo>
                <a:lnTo>
                  <a:pt x="7199062" y="0"/>
                </a:lnTo>
                <a:lnTo>
                  <a:pt x="7199062" y="4373899"/>
                </a:lnTo>
                <a:lnTo>
                  <a:pt x="0" y="4373899"/>
                </a:lnTo>
                <a:lnTo>
                  <a:pt x="0" y="0"/>
                </a:lnTo>
                <a:close/>
              </a:path>
            </a:pathLst>
          </a:custGeom>
          <a:blipFill>
            <a:blip r:embed="rId4"/>
            <a:stretch>
              <a:fillRect l="0" t="0" r="0" b="0"/>
            </a:stretch>
          </a:blipFill>
        </p:spPr>
      </p:sp>
      <p:sp>
        <p:nvSpPr>
          <p:cNvPr name="TextBox 16" id="16"/>
          <p:cNvSpPr txBox="true"/>
          <p:nvPr/>
        </p:nvSpPr>
        <p:spPr>
          <a:xfrm rot="0">
            <a:off x="1028700" y="3950045"/>
            <a:ext cx="9080536" cy="878840"/>
          </a:xfrm>
          <a:prstGeom prst="rect">
            <a:avLst/>
          </a:prstGeom>
        </p:spPr>
        <p:txBody>
          <a:bodyPr anchor="t" rtlCol="false" tIns="0" lIns="0" bIns="0" rIns="0">
            <a:spAutoFit/>
          </a:bodyPr>
          <a:lstStyle/>
          <a:p>
            <a:pPr algn="just">
              <a:lnSpc>
                <a:spcPts val="3430"/>
              </a:lnSpc>
            </a:pPr>
          </a:p>
          <a:p>
            <a:pPr algn="just">
              <a:lnSpc>
                <a:spcPts val="3430"/>
              </a:lnSpc>
            </a:pPr>
            <a:r>
              <a:rPr lang="en-US" b="true" sz="3500" spc="38">
                <a:solidFill>
                  <a:srgbClr val="000000"/>
                </a:solidFill>
                <a:latin typeface="Noto Serif Bold"/>
                <a:ea typeface="Noto Serif Bold"/>
                <a:cs typeface="Noto Serif Bold"/>
                <a:sym typeface="Noto Serif Bold"/>
              </a:rPr>
              <a:t>Aver</a:t>
            </a:r>
            <a:r>
              <a:rPr lang="en-US" b="true" sz="3500" spc="38">
                <a:solidFill>
                  <a:srgbClr val="000000"/>
                </a:solidFill>
                <a:latin typeface="Noto Serif Bold"/>
                <a:ea typeface="Noto Serif Bold"/>
                <a:cs typeface="Noto Serif Bold"/>
                <a:sym typeface="Noto Serif Bold"/>
              </a:rPr>
              <a:t>age funding per industry</a:t>
            </a: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sz="4414" b="true">
                <a:solidFill>
                  <a:srgbClr val="FFFFFF"/>
                </a:solidFill>
                <a:latin typeface="Noto Serif Bold"/>
                <a:ea typeface="Noto Serif Bold"/>
                <a:cs typeface="Noto Serif Bold"/>
                <a:sym typeface="Noto Serif Bold"/>
              </a:rPr>
              <a:t>VIEWS</a:t>
            </a:r>
          </a:p>
        </p:txBody>
      </p:sp>
      <p:sp>
        <p:nvSpPr>
          <p:cNvPr name="TextBox 18" id="18"/>
          <p:cNvSpPr txBox="true"/>
          <p:nvPr/>
        </p:nvSpPr>
        <p:spPr>
          <a:xfrm rot="0">
            <a:off x="831714" y="4914610"/>
            <a:ext cx="9080536" cy="4696092"/>
          </a:xfrm>
          <a:prstGeom prst="rect">
            <a:avLst/>
          </a:prstGeom>
        </p:spPr>
        <p:txBody>
          <a:bodyPr anchor="t" rtlCol="false" tIns="0" lIns="0" bIns="0" rIns="0">
            <a:spAutoFit/>
          </a:bodyPr>
          <a:lstStyle/>
          <a:p>
            <a:pPr algn="l">
              <a:lnSpc>
                <a:spcPts val="4018"/>
              </a:lnSpc>
            </a:pPr>
          </a:p>
          <a:p>
            <a:pPr algn="l">
              <a:lnSpc>
                <a:spcPts val="2940"/>
              </a:lnSpc>
            </a:pPr>
            <a:r>
              <a:rPr lang="en-US" sz="3000" b="true">
                <a:solidFill>
                  <a:srgbClr val="FCF6E5"/>
                </a:solidFill>
                <a:latin typeface="Noto Serif Bold"/>
                <a:ea typeface="Noto Serif Bold"/>
                <a:cs typeface="Noto Serif Bold"/>
                <a:sym typeface="Noto Serif Bold"/>
              </a:rPr>
              <a:t>  </a:t>
            </a:r>
            <a:r>
              <a:rPr lang="en-US" sz="3000" b="true">
                <a:solidFill>
                  <a:srgbClr val="FCF6E5"/>
                </a:solidFill>
                <a:latin typeface="Noto Serif Bold"/>
                <a:ea typeface="Noto Serif Bold"/>
                <a:cs typeface="Noto Serif Bold"/>
                <a:sym typeface="Noto Serif Bold"/>
              </a:rPr>
              <a:t>Syntax :</a:t>
            </a:r>
          </a:p>
          <a:p>
            <a:pPr algn="l">
              <a:lnSpc>
                <a:spcPts val="3849"/>
              </a:lnSpc>
            </a:pPr>
            <a:r>
              <a:rPr lang="en-US" sz="2499" b="true">
                <a:solidFill>
                  <a:srgbClr val="FCF6E5"/>
                </a:solidFill>
                <a:latin typeface="Noto Serif Bold"/>
                <a:ea typeface="Noto Serif Bold"/>
                <a:cs typeface="Noto Serif Bold"/>
                <a:sym typeface="Noto Serif Bold"/>
              </a:rPr>
              <a:t> </a:t>
            </a:r>
          </a:p>
          <a:p>
            <a:pPr algn="just">
              <a:lnSpc>
                <a:spcPts val="3849"/>
              </a:lnSpc>
            </a:pPr>
            <a:r>
              <a:rPr lang="en-US" b="true" sz="2499" spc="27">
                <a:solidFill>
                  <a:srgbClr val="2B3E56"/>
                </a:solidFill>
                <a:latin typeface="Noto Serif Bold"/>
                <a:ea typeface="Noto Serif Bold"/>
                <a:cs typeface="Noto Serif Bold"/>
                <a:sym typeface="Noto Serif Bold"/>
              </a:rPr>
              <a:t>CREATE VIEW v_avg_funding_industry AS</a:t>
            </a:r>
          </a:p>
          <a:p>
            <a:pPr algn="just">
              <a:lnSpc>
                <a:spcPts val="3849"/>
              </a:lnSpc>
            </a:pPr>
            <a:r>
              <a:rPr lang="en-US" b="true" sz="2499" spc="27">
                <a:solidFill>
                  <a:srgbClr val="2B3E56"/>
                </a:solidFill>
                <a:latin typeface="Noto Serif Bold"/>
                <a:ea typeface="Noto Serif Bold"/>
                <a:cs typeface="Noto Serif Bold"/>
                <a:sym typeface="Noto Serif Bold"/>
              </a:rPr>
              <a:t>SELECT s.industry, AVG(f.amount) AS avg_funding</a:t>
            </a:r>
          </a:p>
          <a:p>
            <a:pPr algn="just">
              <a:lnSpc>
                <a:spcPts val="3849"/>
              </a:lnSpc>
            </a:pPr>
            <a:r>
              <a:rPr lang="en-US" b="true" sz="2499" spc="27">
                <a:solidFill>
                  <a:srgbClr val="2B3E56"/>
                </a:solidFill>
                <a:latin typeface="Noto Serif Bold"/>
                <a:ea typeface="Noto Serif Bold"/>
                <a:cs typeface="Noto Serif Bold"/>
                <a:sym typeface="Noto Serif Bold"/>
              </a:rPr>
              <a:t>FROM Startups s</a:t>
            </a:r>
          </a:p>
          <a:p>
            <a:pPr algn="just">
              <a:lnSpc>
                <a:spcPts val="3849"/>
              </a:lnSpc>
            </a:pPr>
            <a:r>
              <a:rPr lang="en-US" b="true" sz="2499" spc="27">
                <a:solidFill>
                  <a:srgbClr val="2B3E56"/>
                </a:solidFill>
                <a:latin typeface="Noto Serif Bold"/>
                <a:ea typeface="Noto Serif Bold"/>
                <a:cs typeface="Noto Serif Bold"/>
                <a:sym typeface="Noto Serif Bold"/>
              </a:rPr>
              <a:t>JOIN FundingRounds f ON s.startup_id = f.startup_id</a:t>
            </a:r>
          </a:p>
          <a:p>
            <a:pPr algn="just">
              <a:lnSpc>
                <a:spcPts val="3849"/>
              </a:lnSpc>
            </a:pPr>
            <a:r>
              <a:rPr lang="en-US" b="true" sz="2499" spc="27">
                <a:solidFill>
                  <a:srgbClr val="2B3E56"/>
                </a:solidFill>
                <a:latin typeface="Noto Serif Bold"/>
                <a:ea typeface="Noto Serif Bold"/>
                <a:cs typeface="Noto Serif Bold"/>
                <a:sym typeface="Noto Serif Bold"/>
              </a:rPr>
              <a:t>GROUP BY s.industry;</a:t>
            </a:r>
          </a:p>
          <a:p>
            <a:pPr algn="l">
              <a:lnSpc>
                <a:spcPts val="2940"/>
              </a:lnSpc>
            </a:pPr>
          </a:p>
          <a:p>
            <a:pPr algn="l">
              <a:lnSpc>
                <a:spcPts val="401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00002" y="4756123"/>
            <a:ext cx="7340441" cy="2613847"/>
          </a:xfrm>
          <a:custGeom>
            <a:avLst/>
            <a:gdLst/>
            <a:ahLst/>
            <a:cxnLst/>
            <a:rect r="r" b="b" t="t" l="l"/>
            <a:pathLst>
              <a:path h="2613847" w="7340441">
                <a:moveTo>
                  <a:pt x="0" y="0"/>
                </a:moveTo>
                <a:lnTo>
                  <a:pt x="7340441" y="0"/>
                </a:lnTo>
                <a:lnTo>
                  <a:pt x="7340441" y="2613847"/>
                </a:lnTo>
                <a:lnTo>
                  <a:pt x="0" y="2613847"/>
                </a:lnTo>
                <a:lnTo>
                  <a:pt x="0" y="0"/>
                </a:lnTo>
                <a:close/>
              </a:path>
            </a:pathLst>
          </a:custGeom>
          <a:blipFill>
            <a:blip r:embed="rId4"/>
            <a:stretch>
              <a:fillRect l="0" t="0" r="0" b="0"/>
            </a:stretch>
          </a:blipFill>
        </p:spPr>
      </p:sp>
      <p:sp>
        <p:nvSpPr>
          <p:cNvPr name="TextBox 16" id="16"/>
          <p:cNvSpPr txBox="true"/>
          <p:nvPr/>
        </p:nvSpPr>
        <p:spPr>
          <a:xfrm rot="0">
            <a:off x="810475" y="3639246"/>
            <a:ext cx="8632879" cy="3793490"/>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STARTUPS TABLE:</a:t>
            </a:r>
          </a:p>
          <a:p>
            <a:pPr algn="l">
              <a:lnSpc>
                <a:spcPts val="3430"/>
              </a:lnSpc>
            </a:pPr>
          </a:p>
          <a:p>
            <a:pPr algn="l">
              <a:lnSpc>
                <a:spcPts val="3900"/>
              </a:lnSpc>
            </a:pPr>
            <a:r>
              <a:rPr lang="en-US" sz="3000">
                <a:solidFill>
                  <a:srgbClr val="FCF6E5"/>
                </a:solidFill>
                <a:latin typeface="Noto Serif"/>
                <a:ea typeface="Noto Serif"/>
                <a:cs typeface="Noto Serif"/>
                <a:sym typeface="Noto Serif"/>
              </a:rPr>
              <a:t>Contains details about startups such as name, industry, registration date, and current stage.</a:t>
            </a:r>
          </a:p>
          <a:p>
            <a:pPr algn="l">
              <a:lnSpc>
                <a:spcPts val="3900"/>
              </a:lnSpc>
            </a:pPr>
            <a:r>
              <a:rPr lang="en-US" sz="3000">
                <a:solidFill>
                  <a:srgbClr val="FCF6E5"/>
                </a:solidFill>
                <a:latin typeface="Noto Serif"/>
                <a:ea typeface="Noto Serif"/>
                <a:cs typeface="Noto Serif"/>
                <a:sym typeface="Noto Serif"/>
              </a:rPr>
              <a:t> Acts as the central table linking to founders, investors, and incubators.</a:t>
            </a:r>
          </a:p>
          <a:p>
            <a:pPr algn="l">
              <a:lnSpc>
                <a:spcPts val="4018"/>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startups;</a:t>
            </a:r>
          </a:p>
        </p:txBody>
      </p:sp>
      <p:sp>
        <p:nvSpPr>
          <p:cNvPr name="TextBox 17" id="17"/>
          <p:cNvSpPr txBox="true"/>
          <p:nvPr/>
        </p:nvSpPr>
        <p:spPr>
          <a:xfrm rot="0">
            <a:off x="577121" y="1350693"/>
            <a:ext cx="17209668" cy="657320"/>
          </a:xfrm>
          <a:prstGeom prst="rect">
            <a:avLst/>
          </a:prstGeom>
        </p:spPr>
        <p:txBody>
          <a:bodyPr anchor="t" rtlCol="false" tIns="0" lIns="0" bIns="0" rIns="0">
            <a:spAutoFit/>
          </a:bodyPr>
          <a:lstStyle/>
          <a:p>
            <a:pPr algn="ctr">
              <a:lnSpc>
                <a:spcPts val="5192"/>
              </a:lnSpc>
            </a:pPr>
            <a:r>
              <a:rPr lang="en-US" b="true" sz="45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91967">
            <a:off x="4366081" y="1559751"/>
            <a:ext cx="1707111" cy="1555022"/>
          </a:xfrm>
          <a:custGeom>
            <a:avLst/>
            <a:gdLst/>
            <a:ahLst/>
            <a:cxnLst/>
            <a:rect r="r" b="b" t="t" l="l"/>
            <a:pathLst>
              <a:path h="1555022" w="1707111">
                <a:moveTo>
                  <a:pt x="0" y="0"/>
                </a:moveTo>
                <a:lnTo>
                  <a:pt x="1707110" y="0"/>
                </a:lnTo>
                <a:lnTo>
                  <a:pt x="1707110" y="1555023"/>
                </a:lnTo>
                <a:lnTo>
                  <a:pt x="0" y="1555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82303" y="4220763"/>
            <a:ext cx="3634128" cy="4158041"/>
          </a:xfrm>
          <a:custGeom>
            <a:avLst/>
            <a:gdLst/>
            <a:ahLst/>
            <a:cxnLst/>
            <a:rect r="r" b="b" t="t" l="l"/>
            <a:pathLst>
              <a:path h="4158041" w="3634128">
                <a:moveTo>
                  <a:pt x="0" y="0"/>
                </a:moveTo>
                <a:lnTo>
                  <a:pt x="3634128" y="0"/>
                </a:lnTo>
                <a:lnTo>
                  <a:pt x="3634128" y="4158041"/>
                </a:lnTo>
                <a:lnTo>
                  <a:pt x="0" y="41580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7104264">
            <a:off x="152632" y="3931750"/>
            <a:ext cx="3895386" cy="4128059"/>
          </a:xfrm>
          <a:custGeom>
            <a:avLst/>
            <a:gdLst/>
            <a:ahLst/>
            <a:cxnLst/>
            <a:rect r="r" b="b" t="t" l="l"/>
            <a:pathLst>
              <a:path h="4128059" w="3895386">
                <a:moveTo>
                  <a:pt x="0" y="4128059"/>
                </a:moveTo>
                <a:lnTo>
                  <a:pt x="3895387" y="4128059"/>
                </a:lnTo>
                <a:lnTo>
                  <a:pt x="3895387" y="0"/>
                </a:lnTo>
                <a:lnTo>
                  <a:pt x="0" y="0"/>
                </a:lnTo>
                <a:lnTo>
                  <a:pt x="0" y="412805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568932">
            <a:off x="12894609" y="960037"/>
            <a:ext cx="1480813" cy="2123030"/>
          </a:xfrm>
          <a:custGeom>
            <a:avLst/>
            <a:gdLst/>
            <a:ahLst/>
            <a:cxnLst/>
            <a:rect r="r" b="b" t="t" l="l"/>
            <a:pathLst>
              <a:path h="2123030" w="1480813">
                <a:moveTo>
                  <a:pt x="0" y="0"/>
                </a:moveTo>
                <a:lnTo>
                  <a:pt x="1480813" y="0"/>
                </a:lnTo>
                <a:lnTo>
                  <a:pt x="1480813" y="2123030"/>
                </a:lnTo>
                <a:lnTo>
                  <a:pt x="0" y="2123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968472" y="8753475"/>
            <a:ext cx="6590891" cy="609600"/>
          </a:xfrm>
          <a:prstGeom prst="rect">
            <a:avLst/>
          </a:prstGeom>
        </p:spPr>
        <p:txBody>
          <a:bodyPr anchor="t" rtlCol="false" tIns="0" lIns="0" bIns="0" rIns="0">
            <a:spAutoFit/>
          </a:bodyPr>
          <a:lstStyle/>
          <a:p>
            <a:pPr algn="just">
              <a:lnSpc>
                <a:spcPts val="4799"/>
              </a:lnSpc>
              <a:spcBef>
                <a:spcPct val="0"/>
              </a:spcBef>
            </a:pPr>
            <a:r>
              <a:rPr lang="en-US" sz="3999">
                <a:solidFill>
                  <a:srgbClr val="000000"/>
                </a:solidFill>
                <a:latin typeface="Handy Casual"/>
                <a:ea typeface="Handy Casual"/>
                <a:cs typeface="Handy Casual"/>
                <a:sym typeface="Handy Casual"/>
              </a:rPr>
              <a:t>T348-AAYUSH SINGH</a:t>
            </a:r>
          </a:p>
        </p:txBody>
      </p:sp>
      <p:sp>
        <p:nvSpPr>
          <p:cNvPr name="TextBox 9" id="9"/>
          <p:cNvSpPr txBox="true"/>
          <p:nvPr/>
        </p:nvSpPr>
        <p:spPr>
          <a:xfrm rot="0">
            <a:off x="4955707" y="2879051"/>
            <a:ext cx="8376587" cy="5499753"/>
          </a:xfrm>
          <a:prstGeom prst="rect">
            <a:avLst/>
          </a:prstGeom>
        </p:spPr>
        <p:txBody>
          <a:bodyPr anchor="t" rtlCol="false" tIns="0" lIns="0" bIns="0" rIns="0">
            <a:spAutoFit/>
          </a:bodyPr>
          <a:lstStyle/>
          <a:p>
            <a:pPr algn="ctr">
              <a:lnSpc>
                <a:spcPts val="21650"/>
              </a:lnSpc>
            </a:pPr>
            <a:r>
              <a:rPr lang="en-US" sz="18504" spc="407">
                <a:solidFill>
                  <a:srgbClr val="000000"/>
                </a:solidFill>
                <a:latin typeface="Pompiere"/>
                <a:ea typeface="Pompiere"/>
                <a:cs typeface="Pompiere"/>
                <a:sym typeface="Pompiere"/>
              </a:rPr>
              <a:t>THANK</a:t>
            </a:r>
          </a:p>
          <a:p>
            <a:pPr algn="ctr">
              <a:lnSpc>
                <a:spcPts val="21650"/>
              </a:lnSpc>
            </a:pPr>
            <a:r>
              <a:rPr lang="en-US" sz="18504" spc="407">
                <a:solidFill>
                  <a:srgbClr val="000000"/>
                </a:solidFill>
                <a:latin typeface="Pompiere"/>
                <a:ea typeface="Pompiere"/>
                <a:cs typeface="Pompiere"/>
                <a:sym typeface="Pompiere"/>
              </a:rPr>
              <a:t>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95711" y="4891224"/>
            <a:ext cx="7168073" cy="2288522"/>
          </a:xfrm>
          <a:custGeom>
            <a:avLst/>
            <a:gdLst/>
            <a:ahLst/>
            <a:cxnLst/>
            <a:rect r="r" b="b" t="t" l="l"/>
            <a:pathLst>
              <a:path h="2288522" w="7168073">
                <a:moveTo>
                  <a:pt x="0" y="0"/>
                </a:moveTo>
                <a:lnTo>
                  <a:pt x="7168073" y="0"/>
                </a:lnTo>
                <a:lnTo>
                  <a:pt x="7168073" y="2288522"/>
                </a:lnTo>
                <a:lnTo>
                  <a:pt x="0" y="2288522"/>
                </a:lnTo>
                <a:lnTo>
                  <a:pt x="0" y="0"/>
                </a:lnTo>
                <a:close/>
              </a:path>
            </a:pathLst>
          </a:custGeom>
          <a:blipFill>
            <a:blip r:embed="rId4"/>
            <a:stretch>
              <a:fillRect l="0" t="0" r="0" b="0"/>
            </a:stretch>
          </a:blipFill>
        </p:spPr>
      </p:sp>
      <p:sp>
        <p:nvSpPr>
          <p:cNvPr name="TextBox 16" id="16"/>
          <p:cNvSpPr txBox="true"/>
          <p:nvPr/>
        </p:nvSpPr>
        <p:spPr>
          <a:xfrm rot="0">
            <a:off x="800950" y="3639246"/>
            <a:ext cx="8632879" cy="486867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Founders Table:</a:t>
            </a:r>
          </a:p>
          <a:p>
            <a:pPr algn="l">
              <a:lnSpc>
                <a:spcPts val="3900"/>
              </a:lnSpc>
            </a:pPr>
          </a:p>
          <a:p>
            <a:pPr algn="l">
              <a:lnSpc>
                <a:spcPts val="3900"/>
              </a:lnSpc>
            </a:pPr>
            <a:r>
              <a:rPr lang="en-US" sz="3000">
                <a:solidFill>
                  <a:srgbClr val="FCF6E5"/>
                </a:solidFill>
                <a:latin typeface="Noto Serif"/>
                <a:ea typeface="Noto Serif"/>
                <a:cs typeface="Noto Serif"/>
                <a:sym typeface="Noto Serif"/>
              </a:rPr>
              <a:t>St</a:t>
            </a:r>
            <a:r>
              <a:rPr lang="en-US" sz="3000">
                <a:solidFill>
                  <a:srgbClr val="FCF6E5"/>
                </a:solidFill>
                <a:latin typeface="Noto Serif"/>
                <a:ea typeface="Noto Serif"/>
                <a:cs typeface="Noto Serif"/>
                <a:sym typeface="Noto Serif"/>
              </a:rPr>
              <a:t>ores information about startup founders including name, email, and contact number.</a:t>
            </a:r>
          </a:p>
          <a:p>
            <a:pPr algn="l">
              <a:lnSpc>
                <a:spcPts val="3900"/>
              </a:lnSpc>
            </a:pPr>
            <a:r>
              <a:rPr lang="en-US" sz="3000">
                <a:solidFill>
                  <a:srgbClr val="FCF6E5"/>
                </a:solidFill>
                <a:latin typeface="Noto Serif"/>
                <a:ea typeface="Noto Serif"/>
                <a:cs typeface="Noto Serif"/>
                <a:sym typeface="Noto Serif"/>
              </a:rPr>
              <a:t> Each founder is linked to a startup through the startup_id foreign key.</a:t>
            </a:r>
          </a:p>
          <a:p>
            <a:pPr algn="l">
              <a:lnSpc>
                <a:spcPts val="3900"/>
              </a:lnSpc>
            </a:pPr>
          </a:p>
          <a:p>
            <a:pPr algn="l">
              <a:lnSpc>
                <a:spcPts val="4018"/>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Founders;</a:t>
            </a: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b="true" sz="44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81657" y="4635871"/>
            <a:ext cx="7196182" cy="2854352"/>
          </a:xfrm>
          <a:custGeom>
            <a:avLst/>
            <a:gdLst/>
            <a:ahLst/>
            <a:cxnLst/>
            <a:rect r="r" b="b" t="t" l="l"/>
            <a:pathLst>
              <a:path h="2854352" w="7196182">
                <a:moveTo>
                  <a:pt x="0" y="0"/>
                </a:moveTo>
                <a:lnTo>
                  <a:pt x="7196182" y="0"/>
                </a:lnTo>
                <a:lnTo>
                  <a:pt x="7196182" y="2854352"/>
                </a:lnTo>
                <a:lnTo>
                  <a:pt x="0" y="2854352"/>
                </a:lnTo>
                <a:lnTo>
                  <a:pt x="0" y="0"/>
                </a:lnTo>
                <a:close/>
              </a:path>
            </a:pathLst>
          </a:custGeom>
          <a:blipFill>
            <a:blip r:embed="rId4"/>
            <a:stretch>
              <a:fillRect l="0" t="0" r="0" b="0"/>
            </a:stretch>
          </a:blipFill>
        </p:spPr>
      </p:sp>
      <p:sp>
        <p:nvSpPr>
          <p:cNvPr name="TextBox 16" id="16"/>
          <p:cNvSpPr txBox="true"/>
          <p:nvPr/>
        </p:nvSpPr>
        <p:spPr>
          <a:xfrm rot="0">
            <a:off x="800950" y="3639246"/>
            <a:ext cx="8632879" cy="430670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 INVESTORS Table:</a:t>
            </a:r>
          </a:p>
          <a:p>
            <a:pPr algn="l">
              <a:lnSpc>
                <a:spcPts val="3430"/>
              </a:lnSpc>
            </a:pPr>
          </a:p>
          <a:p>
            <a:pPr algn="l">
              <a:lnSpc>
                <a:spcPts val="3900"/>
              </a:lnSpc>
            </a:pPr>
            <a:r>
              <a:rPr lang="en-US" sz="3000">
                <a:solidFill>
                  <a:srgbClr val="FCF6E5"/>
                </a:solidFill>
                <a:latin typeface="Noto Serif"/>
                <a:ea typeface="Noto Serif"/>
                <a:cs typeface="Noto Serif"/>
                <a:sym typeface="Noto Serif"/>
              </a:rPr>
              <a:t>H</a:t>
            </a:r>
            <a:r>
              <a:rPr lang="en-US" sz="3000">
                <a:solidFill>
                  <a:srgbClr val="FCF6E5"/>
                </a:solidFill>
                <a:latin typeface="Noto Serif"/>
                <a:ea typeface="Noto Serif"/>
                <a:cs typeface="Noto Serif"/>
                <a:sym typeface="Noto Serif"/>
              </a:rPr>
              <a:t>olds details of </a:t>
            </a:r>
            <a:r>
              <a:rPr lang="en-US" sz="3000">
                <a:solidFill>
                  <a:srgbClr val="FCF6E5"/>
                </a:solidFill>
                <a:latin typeface="Noto Serif"/>
                <a:ea typeface="Noto Serif"/>
                <a:cs typeface="Noto Serif"/>
                <a:sym typeface="Noto Serif"/>
              </a:rPr>
              <a:t>investors like name, type (Angel, VC, PE, Govt), and country.</a:t>
            </a:r>
          </a:p>
          <a:p>
            <a:pPr algn="l">
              <a:lnSpc>
                <a:spcPts val="3900"/>
              </a:lnSpc>
            </a:pPr>
            <a:r>
              <a:rPr lang="en-US" sz="3000">
                <a:solidFill>
                  <a:srgbClr val="FCF6E5"/>
                </a:solidFill>
                <a:latin typeface="Noto Serif"/>
                <a:ea typeface="Noto Serif"/>
                <a:cs typeface="Noto Serif"/>
                <a:sym typeface="Noto Serif"/>
              </a:rPr>
              <a:t> Investors can participate in multiple funding rounds for different startups.</a:t>
            </a:r>
          </a:p>
          <a:p>
            <a:pPr algn="l">
              <a:lnSpc>
                <a:spcPts val="4018"/>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Investors;</a:t>
            </a: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b="true" sz="44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34809" y="4759333"/>
            <a:ext cx="7289878" cy="2607428"/>
          </a:xfrm>
          <a:custGeom>
            <a:avLst/>
            <a:gdLst/>
            <a:ahLst/>
            <a:cxnLst/>
            <a:rect r="r" b="b" t="t" l="l"/>
            <a:pathLst>
              <a:path h="2607428" w="7289878">
                <a:moveTo>
                  <a:pt x="0" y="0"/>
                </a:moveTo>
                <a:lnTo>
                  <a:pt x="7289878" y="0"/>
                </a:lnTo>
                <a:lnTo>
                  <a:pt x="7289878" y="2607428"/>
                </a:lnTo>
                <a:lnTo>
                  <a:pt x="0" y="2607428"/>
                </a:lnTo>
                <a:lnTo>
                  <a:pt x="0" y="0"/>
                </a:lnTo>
                <a:close/>
              </a:path>
            </a:pathLst>
          </a:custGeom>
          <a:blipFill>
            <a:blip r:embed="rId4"/>
            <a:stretch>
              <a:fillRect l="0" t="0" r="0" b="0"/>
            </a:stretch>
          </a:blipFill>
        </p:spPr>
      </p:sp>
      <p:sp>
        <p:nvSpPr>
          <p:cNvPr name="TextBox 16" id="16"/>
          <p:cNvSpPr txBox="true"/>
          <p:nvPr/>
        </p:nvSpPr>
        <p:spPr>
          <a:xfrm rot="0">
            <a:off x="800950" y="3639246"/>
            <a:ext cx="8632879" cy="373520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FUNDINGROUNDS TABLE:</a:t>
            </a:r>
          </a:p>
          <a:p>
            <a:pPr algn="l">
              <a:lnSpc>
                <a:spcPts val="3430"/>
              </a:lnSpc>
            </a:pPr>
          </a:p>
          <a:p>
            <a:pPr algn="l">
              <a:lnSpc>
                <a:spcPts val="3900"/>
              </a:lnSpc>
            </a:pPr>
            <a:r>
              <a:rPr lang="en-US" sz="3000">
                <a:solidFill>
                  <a:srgbClr val="FCF6E5"/>
                </a:solidFill>
                <a:latin typeface="Noto Serif"/>
                <a:ea typeface="Noto Serif"/>
                <a:cs typeface="Noto Serif"/>
                <a:sym typeface="Noto Serif"/>
              </a:rPr>
              <a:t>Rec</a:t>
            </a:r>
            <a:r>
              <a:rPr lang="en-US" sz="3000">
                <a:solidFill>
                  <a:srgbClr val="FCF6E5"/>
                </a:solidFill>
                <a:latin typeface="Noto Serif"/>
                <a:ea typeface="Noto Serif"/>
                <a:cs typeface="Noto Serif"/>
                <a:sym typeface="Noto Serif"/>
              </a:rPr>
              <a:t>ords funding transactions between startups and investors. Includes amount, date, and round type (Seed, Series A, Series B, etc.).</a:t>
            </a:r>
          </a:p>
          <a:p>
            <a:pPr algn="l">
              <a:lnSpc>
                <a:spcPts val="3430"/>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Fundingrounds;</a:t>
            </a: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b="true" sz="44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86646"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371603" y="4851456"/>
            <a:ext cx="7216289" cy="2423182"/>
          </a:xfrm>
          <a:custGeom>
            <a:avLst/>
            <a:gdLst/>
            <a:ahLst/>
            <a:cxnLst/>
            <a:rect r="r" b="b" t="t" l="l"/>
            <a:pathLst>
              <a:path h="2423182" w="7216289">
                <a:moveTo>
                  <a:pt x="0" y="0"/>
                </a:moveTo>
                <a:lnTo>
                  <a:pt x="7216289" y="0"/>
                </a:lnTo>
                <a:lnTo>
                  <a:pt x="7216289" y="2423182"/>
                </a:lnTo>
                <a:lnTo>
                  <a:pt x="0" y="2423182"/>
                </a:lnTo>
                <a:lnTo>
                  <a:pt x="0" y="0"/>
                </a:lnTo>
                <a:close/>
              </a:path>
            </a:pathLst>
          </a:custGeom>
          <a:blipFill>
            <a:blip r:embed="rId4"/>
            <a:stretch>
              <a:fillRect l="0" t="0" r="0" b="0"/>
            </a:stretch>
          </a:blipFill>
        </p:spPr>
      </p:sp>
      <p:sp>
        <p:nvSpPr>
          <p:cNvPr name="TextBox 16" id="16"/>
          <p:cNvSpPr txBox="true"/>
          <p:nvPr/>
        </p:nvSpPr>
        <p:spPr>
          <a:xfrm rot="0">
            <a:off x="800950" y="3639246"/>
            <a:ext cx="8632879" cy="4306703"/>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Incubators Table:</a:t>
            </a:r>
          </a:p>
          <a:p>
            <a:pPr algn="l">
              <a:lnSpc>
                <a:spcPts val="3430"/>
              </a:lnSpc>
            </a:pPr>
          </a:p>
          <a:p>
            <a:pPr algn="l">
              <a:lnSpc>
                <a:spcPts val="3900"/>
              </a:lnSpc>
            </a:pPr>
            <a:r>
              <a:rPr lang="en-US" sz="3000">
                <a:solidFill>
                  <a:srgbClr val="FCF6E5"/>
                </a:solidFill>
                <a:latin typeface="Noto Serif"/>
                <a:ea typeface="Noto Serif"/>
                <a:cs typeface="Noto Serif"/>
                <a:sym typeface="Noto Serif"/>
              </a:rPr>
              <a:t>Main</a:t>
            </a:r>
            <a:r>
              <a:rPr lang="en-US" sz="3000">
                <a:solidFill>
                  <a:srgbClr val="FCF6E5"/>
                </a:solidFill>
                <a:latin typeface="Noto Serif"/>
                <a:ea typeface="Noto Serif"/>
                <a:cs typeface="Noto Serif"/>
                <a:sym typeface="Noto Serif"/>
              </a:rPr>
              <a:t>tains details of incubators such as name, location, and contact email.</a:t>
            </a:r>
          </a:p>
          <a:p>
            <a:pPr algn="l">
              <a:lnSpc>
                <a:spcPts val="3900"/>
              </a:lnSpc>
            </a:pPr>
            <a:r>
              <a:rPr lang="en-US" sz="3000">
                <a:solidFill>
                  <a:srgbClr val="FCF6E5"/>
                </a:solidFill>
                <a:latin typeface="Noto Serif"/>
                <a:ea typeface="Noto Serif"/>
                <a:cs typeface="Noto Serif"/>
                <a:sym typeface="Noto Serif"/>
              </a:rPr>
              <a:t> Incubators provide support, mentorship, and resources to startups.</a:t>
            </a:r>
          </a:p>
          <a:p>
            <a:pPr algn="l">
              <a:lnSpc>
                <a:spcPts val="4018"/>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Incubators;</a:t>
            </a: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b="true" sz="44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6E5"/>
        </a:solidFill>
      </p:bgPr>
    </p:bg>
    <p:spTree>
      <p:nvGrpSpPr>
        <p:cNvPr id="1" name=""/>
        <p:cNvGrpSpPr/>
        <p:nvPr/>
      </p:nvGrpSpPr>
      <p:grpSpPr>
        <a:xfrm>
          <a:off x="0" y="0"/>
          <a:ext cx="0" cy="0"/>
          <a:chOff x="0" y="0"/>
          <a:chExt cx="0" cy="0"/>
        </a:xfrm>
      </p:grpSpPr>
      <p:grpSp>
        <p:nvGrpSpPr>
          <p:cNvPr name="Group 2" id="2"/>
          <p:cNvGrpSpPr/>
          <p:nvPr/>
        </p:nvGrpSpPr>
        <p:grpSpPr>
          <a:xfrm rot="0">
            <a:off x="577121" y="2867794"/>
            <a:ext cx="9080536" cy="6390506"/>
            <a:chOff x="0" y="0"/>
            <a:chExt cx="2391582" cy="1683096"/>
          </a:xfrm>
        </p:grpSpPr>
        <p:sp>
          <p:nvSpPr>
            <p:cNvPr name="Freeform 3" id="3"/>
            <p:cNvSpPr/>
            <p:nvPr/>
          </p:nvSpPr>
          <p:spPr>
            <a:xfrm flipH="false" flipV="false" rot="0">
              <a:off x="0" y="0"/>
              <a:ext cx="2391582" cy="1683096"/>
            </a:xfrm>
            <a:custGeom>
              <a:avLst/>
              <a:gdLst/>
              <a:ahLst/>
              <a:cxnLst/>
              <a:rect r="r" b="b" t="t" l="l"/>
              <a:pathLst>
                <a:path h="1683096" w="2391582">
                  <a:moveTo>
                    <a:pt x="21315" y="0"/>
                  </a:moveTo>
                  <a:lnTo>
                    <a:pt x="2370267" y="0"/>
                  </a:lnTo>
                  <a:cubicBezTo>
                    <a:pt x="2382039" y="0"/>
                    <a:pt x="2391582" y="9543"/>
                    <a:pt x="2391582" y="21315"/>
                  </a:cubicBezTo>
                  <a:lnTo>
                    <a:pt x="2391582" y="1661782"/>
                  </a:lnTo>
                  <a:cubicBezTo>
                    <a:pt x="2391582" y="1667435"/>
                    <a:pt x="2389336" y="1672856"/>
                    <a:pt x="2385339" y="1676853"/>
                  </a:cubicBezTo>
                  <a:cubicBezTo>
                    <a:pt x="2381341" y="1680851"/>
                    <a:pt x="2375920" y="1683096"/>
                    <a:pt x="2370267" y="1683096"/>
                  </a:cubicBezTo>
                  <a:lnTo>
                    <a:pt x="21315" y="1683096"/>
                  </a:lnTo>
                  <a:cubicBezTo>
                    <a:pt x="9543" y="1683096"/>
                    <a:pt x="0" y="1673553"/>
                    <a:pt x="0" y="1661782"/>
                  </a:cubicBezTo>
                  <a:lnTo>
                    <a:pt x="0" y="21315"/>
                  </a:lnTo>
                  <a:cubicBezTo>
                    <a:pt x="0" y="9543"/>
                    <a:pt x="9543" y="0"/>
                    <a:pt x="21315" y="0"/>
                  </a:cubicBezTo>
                  <a:close/>
                </a:path>
              </a:pathLst>
            </a:custGeom>
            <a:solidFill>
              <a:srgbClr val="FCCF31"/>
            </a:solidFill>
            <a:ln w="38100" cap="rnd">
              <a:solidFill>
                <a:srgbClr val="000000"/>
              </a:solidFill>
              <a:prstDash val="solid"/>
              <a:round/>
            </a:ln>
          </p:spPr>
        </p:sp>
        <p:sp>
          <p:nvSpPr>
            <p:cNvPr name="TextBox 4" id="4"/>
            <p:cNvSpPr txBox="true"/>
            <p:nvPr/>
          </p:nvSpPr>
          <p:spPr>
            <a:xfrm>
              <a:off x="0" y="-38100"/>
              <a:ext cx="2391582" cy="1721196"/>
            </a:xfrm>
            <a:prstGeom prst="rect">
              <a:avLst/>
            </a:prstGeom>
          </p:spPr>
          <p:txBody>
            <a:bodyPr anchor="ctr" rtlCol="false" tIns="50800" lIns="50800" bIns="50800" rIns="50800"/>
            <a:lstStyle/>
            <a:p>
              <a:pPr algn="ctr">
                <a:lnSpc>
                  <a:spcPts val="2240"/>
                </a:lnSpc>
              </a:pPr>
            </a:p>
          </p:txBody>
        </p:sp>
      </p:grpSp>
      <p:grpSp>
        <p:nvGrpSpPr>
          <p:cNvPr name="Group 5" id="5"/>
          <p:cNvGrpSpPr/>
          <p:nvPr/>
        </p:nvGrpSpPr>
        <p:grpSpPr>
          <a:xfrm rot="0">
            <a:off x="577121" y="694467"/>
            <a:ext cx="17209668" cy="1921511"/>
            <a:chOff x="0" y="0"/>
            <a:chExt cx="4532587" cy="506077"/>
          </a:xfrm>
        </p:grpSpPr>
        <p:sp>
          <p:nvSpPr>
            <p:cNvPr name="Freeform 6" id="6"/>
            <p:cNvSpPr/>
            <p:nvPr/>
          </p:nvSpPr>
          <p:spPr>
            <a:xfrm flipH="false" flipV="false" rot="0">
              <a:off x="0" y="0"/>
              <a:ext cx="4532587" cy="506077"/>
            </a:xfrm>
            <a:custGeom>
              <a:avLst/>
              <a:gdLst/>
              <a:ahLst/>
              <a:cxnLst/>
              <a:rect r="r" b="b" t="t" l="l"/>
              <a:pathLst>
                <a:path h="506077" w="4532587">
                  <a:moveTo>
                    <a:pt x="11246" y="0"/>
                  </a:moveTo>
                  <a:lnTo>
                    <a:pt x="4521341" y="0"/>
                  </a:lnTo>
                  <a:cubicBezTo>
                    <a:pt x="4527552" y="0"/>
                    <a:pt x="4532587" y="5035"/>
                    <a:pt x="4532587" y="11246"/>
                  </a:cubicBezTo>
                  <a:lnTo>
                    <a:pt x="4532587" y="494831"/>
                  </a:lnTo>
                  <a:cubicBezTo>
                    <a:pt x="4532587" y="497813"/>
                    <a:pt x="4531402" y="500674"/>
                    <a:pt x="4529293" y="502783"/>
                  </a:cubicBezTo>
                  <a:cubicBezTo>
                    <a:pt x="4527184" y="504892"/>
                    <a:pt x="4524323" y="506077"/>
                    <a:pt x="4521341" y="506077"/>
                  </a:cubicBezTo>
                  <a:lnTo>
                    <a:pt x="11246" y="506077"/>
                  </a:lnTo>
                  <a:cubicBezTo>
                    <a:pt x="5035" y="506077"/>
                    <a:pt x="0" y="501042"/>
                    <a:pt x="0" y="494831"/>
                  </a:cubicBezTo>
                  <a:lnTo>
                    <a:pt x="0" y="11246"/>
                  </a:lnTo>
                  <a:cubicBezTo>
                    <a:pt x="0" y="8264"/>
                    <a:pt x="1185" y="5403"/>
                    <a:pt x="3294" y="3294"/>
                  </a:cubicBezTo>
                  <a:cubicBezTo>
                    <a:pt x="5403" y="1185"/>
                    <a:pt x="8264" y="0"/>
                    <a:pt x="11246" y="0"/>
                  </a:cubicBezTo>
                  <a:close/>
                </a:path>
              </a:pathLst>
            </a:custGeom>
            <a:solidFill>
              <a:srgbClr val="000000"/>
            </a:solidFill>
          </p:spPr>
        </p:sp>
        <p:sp>
          <p:nvSpPr>
            <p:cNvPr name="TextBox 7" id="7"/>
            <p:cNvSpPr txBox="true"/>
            <p:nvPr/>
          </p:nvSpPr>
          <p:spPr>
            <a:xfrm>
              <a:off x="0" y="-38100"/>
              <a:ext cx="4532587" cy="544177"/>
            </a:xfrm>
            <a:prstGeom prst="rect">
              <a:avLst/>
            </a:prstGeom>
          </p:spPr>
          <p:txBody>
            <a:bodyPr anchor="ctr" rtlCol="false" tIns="50800" lIns="50800" bIns="50800" rIns="50800"/>
            <a:lstStyle/>
            <a:p>
              <a:pPr algn="ctr">
                <a:lnSpc>
                  <a:spcPts val="2240"/>
                </a:lnSpc>
              </a:pPr>
            </a:p>
          </p:txBody>
        </p:sp>
      </p:grpSp>
      <p:grpSp>
        <p:nvGrpSpPr>
          <p:cNvPr name="Group 8" id="8"/>
          <p:cNvGrpSpPr/>
          <p:nvPr/>
        </p:nvGrpSpPr>
        <p:grpSpPr>
          <a:xfrm rot="0">
            <a:off x="1585480" y="2101746"/>
            <a:ext cx="766048" cy="7660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F31"/>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Freeform 11" id="11"/>
          <p:cNvSpPr/>
          <p:nvPr/>
        </p:nvSpPr>
        <p:spPr>
          <a:xfrm flipH="false" flipV="false" rot="0">
            <a:off x="1754252" y="2274024"/>
            <a:ext cx="428503" cy="421491"/>
          </a:xfrm>
          <a:custGeom>
            <a:avLst/>
            <a:gdLst/>
            <a:ahLst/>
            <a:cxnLst/>
            <a:rect r="r" b="b" t="t" l="l"/>
            <a:pathLst>
              <a:path h="421491" w="428503">
                <a:moveTo>
                  <a:pt x="0" y="0"/>
                </a:moveTo>
                <a:lnTo>
                  <a:pt x="428503" y="0"/>
                </a:lnTo>
                <a:lnTo>
                  <a:pt x="428503" y="421491"/>
                </a:lnTo>
                <a:lnTo>
                  <a:pt x="0" y="421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172707" y="2867794"/>
            <a:ext cx="7614082" cy="6390506"/>
            <a:chOff x="0" y="0"/>
            <a:chExt cx="2005355" cy="1683096"/>
          </a:xfrm>
        </p:grpSpPr>
        <p:sp>
          <p:nvSpPr>
            <p:cNvPr name="Freeform 13" id="13"/>
            <p:cNvSpPr/>
            <p:nvPr/>
          </p:nvSpPr>
          <p:spPr>
            <a:xfrm flipH="false" flipV="false" rot="0">
              <a:off x="0" y="0"/>
              <a:ext cx="2005355" cy="1683096"/>
            </a:xfrm>
            <a:custGeom>
              <a:avLst/>
              <a:gdLst/>
              <a:ahLst/>
              <a:cxnLst/>
              <a:rect r="r" b="b" t="t" l="l"/>
              <a:pathLst>
                <a:path h="1683096" w="2005355">
                  <a:moveTo>
                    <a:pt x="25420" y="0"/>
                  </a:moveTo>
                  <a:lnTo>
                    <a:pt x="1979935" y="0"/>
                  </a:lnTo>
                  <a:cubicBezTo>
                    <a:pt x="1993974" y="0"/>
                    <a:pt x="2005355" y="11381"/>
                    <a:pt x="2005355" y="25420"/>
                  </a:cubicBezTo>
                  <a:lnTo>
                    <a:pt x="2005355" y="1657677"/>
                  </a:lnTo>
                  <a:cubicBezTo>
                    <a:pt x="2005355" y="1664418"/>
                    <a:pt x="2002677" y="1670884"/>
                    <a:pt x="1997910" y="1675651"/>
                  </a:cubicBezTo>
                  <a:cubicBezTo>
                    <a:pt x="1993142" y="1680418"/>
                    <a:pt x="1986677" y="1683096"/>
                    <a:pt x="1979935" y="1683096"/>
                  </a:cubicBezTo>
                  <a:lnTo>
                    <a:pt x="25420" y="1683096"/>
                  </a:lnTo>
                  <a:cubicBezTo>
                    <a:pt x="11381" y="1683096"/>
                    <a:pt x="0" y="1671715"/>
                    <a:pt x="0" y="1657677"/>
                  </a:cubicBezTo>
                  <a:lnTo>
                    <a:pt x="0" y="25420"/>
                  </a:lnTo>
                  <a:cubicBezTo>
                    <a:pt x="0" y="11381"/>
                    <a:pt x="11381" y="0"/>
                    <a:pt x="25420" y="0"/>
                  </a:cubicBezTo>
                  <a:close/>
                </a:path>
              </a:pathLst>
            </a:custGeom>
            <a:solidFill>
              <a:srgbClr val="2B3E56"/>
            </a:solidFill>
            <a:ln w="38100" cap="rnd">
              <a:solidFill>
                <a:srgbClr val="000000"/>
              </a:solidFill>
              <a:prstDash val="solid"/>
              <a:round/>
            </a:ln>
          </p:spPr>
        </p:sp>
        <p:sp>
          <p:nvSpPr>
            <p:cNvPr name="TextBox 14" id="14"/>
            <p:cNvSpPr txBox="true"/>
            <p:nvPr/>
          </p:nvSpPr>
          <p:spPr>
            <a:xfrm>
              <a:off x="0" y="-38100"/>
              <a:ext cx="2005355" cy="1721196"/>
            </a:xfrm>
            <a:prstGeom prst="rect">
              <a:avLst/>
            </a:prstGeom>
          </p:spPr>
          <p:txBody>
            <a:bodyPr anchor="ctr" rtlCol="false" tIns="50800" lIns="50800" bIns="50800" rIns="50800"/>
            <a:lstStyle/>
            <a:p>
              <a:pPr algn="ctr">
                <a:lnSpc>
                  <a:spcPts val="2240"/>
                </a:lnSpc>
              </a:pPr>
            </a:p>
          </p:txBody>
        </p:sp>
      </p:grpSp>
      <p:sp>
        <p:nvSpPr>
          <p:cNvPr name="Freeform 15" id="15"/>
          <p:cNvSpPr/>
          <p:nvPr/>
        </p:nvSpPr>
        <p:spPr>
          <a:xfrm flipH="false" flipV="false" rot="0">
            <a:off x="10419759" y="4927304"/>
            <a:ext cx="7119977" cy="2271485"/>
          </a:xfrm>
          <a:custGeom>
            <a:avLst/>
            <a:gdLst/>
            <a:ahLst/>
            <a:cxnLst/>
            <a:rect r="r" b="b" t="t" l="l"/>
            <a:pathLst>
              <a:path h="2271485" w="7119977">
                <a:moveTo>
                  <a:pt x="0" y="0"/>
                </a:moveTo>
                <a:lnTo>
                  <a:pt x="7119977" y="0"/>
                </a:lnTo>
                <a:lnTo>
                  <a:pt x="7119977" y="2271486"/>
                </a:lnTo>
                <a:lnTo>
                  <a:pt x="0" y="2271486"/>
                </a:lnTo>
                <a:lnTo>
                  <a:pt x="0" y="0"/>
                </a:lnTo>
                <a:close/>
              </a:path>
            </a:pathLst>
          </a:custGeom>
          <a:blipFill>
            <a:blip r:embed="rId4"/>
            <a:stretch>
              <a:fillRect l="0" t="0" r="0" b="0"/>
            </a:stretch>
          </a:blipFill>
        </p:spPr>
      </p:sp>
      <p:sp>
        <p:nvSpPr>
          <p:cNvPr name="TextBox 16" id="16"/>
          <p:cNvSpPr txBox="true"/>
          <p:nvPr/>
        </p:nvSpPr>
        <p:spPr>
          <a:xfrm rot="0">
            <a:off x="800950" y="3639246"/>
            <a:ext cx="8632879" cy="4373378"/>
          </a:xfrm>
          <a:prstGeom prst="rect">
            <a:avLst/>
          </a:prstGeom>
        </p:spPr>
        <p:txBody>
          <a:bodyPr anchor="t" rtlCol="false" tIns="0" lIns="0" bIns="0" rIns="0">
            <a:spAutoFit/>
          </a:bodyPr>
          <a:lstStyle/>
          <a:p>
            <a:pPr algn="l">
              <a:lnSpc>
                <a:spcPts val="3430"/>
              </a:lnSpc>
            </a:pPr>
            <a:r>
              <a:rPr lang="en-US" sz="3500" b="true">
                <a:solidFill>
                  <a:srgbClr val="000000"/>
                </a:solidFill>
                <a:latin typeface="Noto Serif Bold"/>
                <a:ea typeface="Noto Serif Bold"/>
                <a:cs typeface="Noto Serif Bold"/>
                <a:sym typeface="Noto Serif Bold"/>
              </a:rPr>
              <a:t>Mentorship Table:</a:t>
            </a:r>
          </a:p>
          <a:p>
            <a:pPr algn="l">
              <a:lnSpc>
                <a:spcPts val="3900"/>
              </a:lnSpc>
            </a:pPr>
          </a:p>
          <a:p>
            <a:pPr algn="l">
              <a:lnSpc>
                <a:spcPts val="3900"/>
              </a:lnSpc>
            </a:pPr>
            <a:r>
              <a:rPr lang="en-US" sz="3000">
                <a:solidFill>
                  <a:srgbClr val="FCF6E5"/>
                </a:solidFill>
                <a:latin typeface="Noto Serif"/>
                <a:ea typeface="Noto Serif"/>
                <a:cs typeface="Noto Serif"/>
                <a:sym typeface="Noto Serif"/>
              </a:rPr>
              <a:t>Keeps track of mentors associated with startups through incubators.</a:t>
            </a:r>
          </a:p>
          <a:p>
            <a:pPr algn="l">
              <a:lnSpc>
                <a:spcPts val="3900"/>
              </a:lnSpc>
            </a:pPr>
            <a:r>
              <a:rPr lang="en-US" sz="3000">
                <a:solidFill>
                  <a:srgbClr val="FCF6E5"/>
                </a:solidFill>
                <a:latin typeface="Noto Serif"/>
                <a:ea typeface="Noto Serif"/>
                <a:cs typeface="Noto Serif"/>
                <a:sym typeface="Noto Serif"/>
              </a:rPr>
              <a:t> Stores mentor name and area of expertise along with linked startup and incubator.</a:t>
            </a:r>
          </a:p>
          <a:p>
            <a:pPr algn="l">
              <a:lnSpc>
                <a:spcPts val="4018"/>
              </a:lnSpc>
            </a:pPr>
          </a:p>
          <a:p>
            <a:pPr algn="l">
              <a:lnSpc>
                <a:spcPts val="3430"/>
              </a:lnSpc>
            </a:pPr>
            <a:r>
              <a:rPr lang="en-US" sz="3500" b="true">
                <a:solidFill>
                  <a:srgbClr val="020202"/>
                </a:solidFill>
                <a:latin typeface="Noto Serif Bold"/>
                <a:ea typeface="Noto Serif Bold"/>
                <a:cs typeface="Noto Serif Bold"/>
                <a:sym typeface="Noto Serif Bold"/>
              </a:rPr>
              <a:t>Syntax : </a:t>
            </a:r>
            <a:r>
              <a:rPr lang="en-US" sz="3500">
                <a:solidFill>
                  <a:srgbClr val="FCF6E5"/>
                </a:solidFill>
                <a:latin typeface="Noto Serif"/>
                <a:ea typeface="Noto Serif"/>
                <a:cs typeface="Noto Serif"/>
                <a:sym typeface="Noto Serif"/>
              </a:rPr>
              <a:t>desc  Mentorship;</a:t>
            </a:r>
          </a:p>
          <a:p>
            <a:pPr algn="l">
              <a:lnSpc>
                <a:spcPts val="4018"/>
              </a:lnSpc>
            </a:pPr>
          </a:p>
        </p:txBody>
      </p:sp>
      <p:sp>
        <p:nvSpPr>
          <p:cNvPr name="TextBox 17" id="17"/>
          <p:cNvSpPr txBox="true"/>
          <p:nvPr/>
        </p:nvSpPr>
        <p:spPr>
          <a:xfrm rot="0">
            <a:off x="577121" y="1341168"/>
            <a:ext cx="17209668" cy="647160"/>
          </a:xfrm>
          <a:prstGeom prst="rect">
            <a:avLst/>
          </a:prstGeom>
        </p:spPr>
        <p:txBody>
          <a:bodyPr anchor="t" rtlCol="false" tIns="0" lIns="0" bIns="0" rIns="0">
            <a:spAutoFit/>
          </a:bodyPr>
          <a:lstStyle/>
          <a:p>
            <a:pPr algn="ctr">
              <a:lnSpc>
                <a:spcPts val="5077"/>
              </a:lnSpc>
            </a:pPr>
            <a:r>
              <a:rPr lang="en-US" b="true" sz="4414">
                <a:solidFill>
                  <a:srgbClr val="FFFFFF"/>
                </a:solidFill>
                <a:latin typeface="Noto Serif Bold"/>
                <a:ea typeface="Noto Serif Bold"/>
                <a:cs typeface="Noto Serif Bold"/>
                <a:sym typeface="Noto Serif Bold"/>
              </a:rPr>
              <a:t>STRUCTURE OF A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DAGy2C2zvTM</dc:identifier>
  <dcterms:modified xsi:type="dcterms:W3CDTF">2011-08-01T06:04:30Z</dcterms:modified>
  <cp:revision>1</cp:revision>
  <dc:title>Startupmentorship Table: Links startups with mentors to track guidance and support. Syntax : desc startupmentorship;</dc:title>
</cp:coreProperties>
</file>